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302" r:id="rId4"/>
    <p:sldId id="311" r:id="rId5"/>
    <p:sldId id="304" r:id="rId6"/>
    <p:sldId id="305" r:id="rId7"/>
    <p:sldId id="307" r:id="rId8"/>
    <p:sldId id="306" r:id="rId9"/>
    <p:sldId id="308" r:id="rId10"/>
    <p:sldId id="313" r:id="rId11"/>
    <p:sldId id="315" r:id="rId12"/>
    <p:sldId id="316" r:id="rId1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 Brglez" initials="EB" lastIdx="1" clrIdx="0">
    <p:extLst>
      <p:ext uri="{19B8F6BF-5375-455C-9EA6-DF929625EA0E}">
        <p15:presenceInfo xmlns:p15="http://schemas.microsoft.com/office/powerpoint/2012/main" userId="Ela Brgl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sl-S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0.01328</cdr:y>
    </cdr:from>
    <cdr:to>
      <cdr:x>1</cdr:x>
      <cdr:y>0.98671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59157"/>
          <a:ext cx="5438775" cy="4334623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FCD9-A201-4B42-95CC-B0434F1AA1D2}" type="datetimeFigureOut">
              <a:rPr lang="sl-SI" smtClean="0"/>
              <a:t>28.05.2024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72B-B1CD-4389-92FD-F70E8BCC05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954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FCD9-A201-4B42-95CC-B0434F1AA1D2}" type="datetimeFigureOut">
              <a:rPr lang="sl-SI" smtClean="0"/>
              <a:t>28.05.2024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72B-B1CD-4389-92FD-F70E8BCC05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536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FCD9-A201-4B42-95CC-B0434F1AA1D2}" type="datetimeFigureOut">
              <a:rPr lang="sl-SI" smtClean="0"/>
              <a:t>28.05.2024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72B-B1CD-4389-92FD-F70E8BCC05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738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8726" y="0"/>
            <a:ext cx="2289575" cy="2283911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68726" y="2283911"/>
            <a:ext cx="2289575" cy="2283911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68726" y="4567822"/>
            <a:ext cx="2289575" cy="2283911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9151" y="6267"/>
            <a:ext cx="2289575" cy="2283911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9151" y="2290178"/>
            <a:ext cx="2289575" cy="2283911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79151" y="4574089"/>
            <a:ext cx="2289575" cy="2283911"/>
          </a:xfrm>
        </p:spPr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BAF08B6-9D83-AC2B-4C50-28AB482E4F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89575" y="6267"/>
            <a:ext cx="2289575" cy="2283911"/>
          </a:xfrm>
          <a:ln>
            <a:noFill/>
          </a:ln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9B6905-4D4A-E067-1B81-92551FA318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89575" y="2290178"/>
            <a:ext cx="2289575" cy="2283911"/>
          </a:xfrm>
        </p:spPr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56824DE-2FAC-4A19-C391-C42CF6767A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9575" y="4574089"/>
            <a:ext cx="2289575" cy="2283911"/>
          </a:xfrm>
          <a:ln>
            <a:noFill/>
          </a:ln>
        </p:spPr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B612C7A-9FA7-EF87-35C0-8E245343692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2534"/>
            <a:ext cx="2289575" cy="2283911"/>
          </a:xfrm>
        </p:spPr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DA07D87-1B1B-8CAC-C98C-0EFCEC166B7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2296445"/>
            <a:ext cx="2289575" cy="2283911"/>
          </a:xfrm>
          <a:ln>
            <a:noFill/>
          </a:ln>
        </p:spPr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047D2D-DF06-6F1F-D989-55B287E47D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4580356"/>
            <a:ext cx="2289575" cy="2283911"/>
          </a:xfrm>
        </p:spPr>
      </p:sp>
    </p:spTree>
    <p:extLst>
      <p:ext uri="{BB962C8B-B14F-4D97-AF65-F5344CB8AC3E}">
        <p14:creationId xmlns:p14="http://schemas.microsoft.com/office/powerpoint/2010/main" val="357249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FCD9-A201-4B42-95CC-B0434F1AA1D2}" type="datetimeFigureOut">
              <a:rPr lang="sl-SI" smtClean="0"/>
              <a:t>28.05.2024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72B-B1CD-4389-92FD-F70E8BCC05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326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FCD9-A201-4B42-95CC-B0434F1AA1D2}" type="datetimeFigureOut">
              <a:rPr lang="sl-SI" smtClean="0"/>
              <a:t>28.05.2024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72B-B1CD-4389-92FD-F70E8BCC05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565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FCD9-A201-4B42-95CC-B0434F1AA1D2}" type="datetimeFigureOut">
              <a:rPr lang="sl-SI" smtClean="0"/>
              <a:t>28.05.2024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72B-B1CD-4389-92FD-F70E8BCC05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FCD9-A201-4B42-95CC-B0434F1AA1D2}" type="datetimeFigureOut">
              <a:rPr lang="sl-SI" smtClean="0"/>
              <a:t>28.05.2024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72B-B1CD-4389-92FD-F70E8BCC05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537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FCD9-A201-4B42-95CC-B0434F1AA1D2}" type="datetimeFigureOut">
              <a:rPr lang="sl-SI" smtClean="0"/>
              <a:t>28.05.2024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72B-B1CD-4389-92FD-F70E8BCC05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241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FCD9-A201-4B42-95CC-B0434F1AA1D2}" type="datetimeFigureOut">
              <a:rPr lang="sl-SI" smtClean="0"/>
              <a:t>28.05.2024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72B-B1CD-4389-92FD-F70E8BCC05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697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FCD9-A201-4B42-95CC-B0434F1AA1D2}" type="datetimeFigureOut">
              <a:rPr lang="sl-SI" smtClean="0"/>
              <a:t>28.05.2024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72B-B1CD-4389-92FD-F70E8BCC05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003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FCD9-A201-4B42-95CC-B0434F1AA1D2}" type="datetimeFigureOut">
              <a:rPr lang="sl-SI" smtClean="0"/>
              <a:t>28.05.2024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72B-B1CD-4389-92FD-F70E8BCC05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104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4FCD9-A201-4B42-95CC-B0434F1AA1D2}" type="datetimeFigureOut">
              <a:rPr lang="sl-SI" smtClean="0"/>
              <a:t>28.05.2024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372B-B1CD-4389-92FD-F70E8BCC05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013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752292" y="1323975"/>
            <a:ext cx="6101195" cy="4117158"/>
            <a:chOff x="723" y="69"/>
            <a:chExt cx="6234" cy="418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23" y="69"/>
              <a:ext cx="6234" cy="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351"/>
              <a:ext cx="5364" cy="3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3600" b="1" dirty="0"/>
              <a:t/>
            </a:r>
            <a:br>
              <a:rPr lang="sl-SI" sz="3600" b="1" dirty="0"/>
            </a:br>
            <a:r>
              <a:rPr lang="en-US" sz="2000" b="1" dirty="0">
                <a:latin typeface="Republika" panose="02000506040000020004" pitchFamily="2" charset="-18"/>
              </a:rPr>
              <a:t/>
            </a:r>
            <a:br>
              <a:rPr lang="en-US" sz="2000" b="1" dirty="0">
                <a:latin typeface="Republika" panose="02000506040000020004" pitchFamily="2" charset="-18"/>
              </a:rPr>
            </a:br>
            <a:r>
              <a:rPr lang="sl-SI" sz="3600" b="1" dirty="0">
                <a:latin typeface="Republika" panose="02000506040000020004" pitchFamily="2" charset="-18"/>
              </a:rPr>
              <a:t/>
            </a:r>
            <a:br>
              <a:rPr lang="sl-SI" sz="3600" b="1" dirty="0">
                <a:latin typeface="Republika" panose="02000506040000020004" pitchFamily="2" charset="-18"/>
              </a:rPr>
            </a:br>
            <a:r>
              <a:rPr lang="sl-SI" sz="3600" b="1" dirty="0" smtClean="0">
                <a:latin typeface="Republika" panose="02000506040000020004" pitchFamily="2" charset="-18"/>
              </a:rPr>
              <a:t>Aktivnosti Slovenije v</a:t>
            </a:r>
            <a:br>
              <a:rPr lang="sl-SI" sz="3600" b="1" dirty="0" smtClean="0">
                <a:latin typeface="Republika" panose="02000506040000020004" pitchFamily="2" charset="-18"/>
              </a:rPr>
            </a:br>
            <a:r>
              <a:rPr lang="sl-SI" sz="3600" b="1" dirty="0" smtClean="0">
                <a:latin typeface="Republika" panose="02000506040000020004" pitchFamily="2" charset="-18"/>
              </a:rPr>
              <a:t>mednarodnem razvojem </a:t>
            </a:r>
            <a:br>
              <a:rPr lang="sl-SI" sz="3600" b="1" dirty="0" smtClean="0">
                <a:latin typeface="Republika" panose="02000506040000020004" pitchFamily="2" charset="-18"/>
              </a:rPr>
            </a:br>
            <a:r>
              <a:rPr lang="sl-SI" sz="3600" b="1" dirty="0" smtClean="0">
                <a:latin typeface="Republika" panose="02000506040000020004" pitchFamily="2" charset="-18"/>
              </a:rPr>
              <a:t>sodelovanju</a:t>
            </a:r>
            <a:br>
              <a:rPr lang="sl-SI" sz="3600" b="1" dirty="0" smtClean="0">
                <a:latin typeface="Republika" panose="02000506040000020004" pitchFamily="2" charset="-18"/>
              </a:rPr>
            </a:br>
            <a:endParaRPr lang="sl-SI" sz="3600" b="1" i="1" dirty="0">
              <a:latin typeface="Republika" panose="02000506040000020004" pitchFamily="2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838200" y="4589463"/>
            <a:ext cx="10515600" cy="1500187"/>
          </a:xfrm>
        </p:spPr>
        <p:txBody>
          <a:bodyPr>
            <a:normAutofit fontScale="92500"/>
          </a:bodyPr>
          <a:lstStyle/>
          <a:p>
            <a:pPr algn="l"/>
            <a:r>
              <a:rPr lang="sl-SI" dirty="0" smtClean="0">
                <a:latin typeface="Republika" panose="02000506040000020004" pitchFamily="2" charset="-18"/>
              </a:rPr>
              <a:t>Mag. Tanja Okorn Virant</a:t>
            </a:r>
          </a:p>
          <a:p>
            <a:pPr algn="l"/>
            <a:endParaRPr lang="sl-SI" dirty="0">
              <a:latin typeface="Republika" panose="02000506040000020004" pitchFamily="2" charset="-18"/>
            </a:endParaRPr>
          </a:p>
          <a:p>
            <a:pPr algn="l"/>
            <a:r>
              <a:rPr lang="sl-SI" dirty="0" smtClean="0">
                <a:latin typeface="Republika" panose="02000506040000020004" pitchFamily="2" charset="-18"/>
              </a:rPr>
              <a:t>								Ljubljana | 29. maj 2024</a:t>
            </a:r>
            <a:endParaRPr lang="sl-SI" dirty="0">
              <a:latin typeface="Republika" panose="02000506040000020004" pitchFamily="2" charset="-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83" y="646557"/>
            <a:ext cx="3203414" cy="790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61" y="563326"/>
            <a:ext cx="4588544" cy="4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10" y="1745500"/>
            <a:ext cx="8828265" cy="44827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Promocija Global </a:t>
            </a:r>
            <a:r>
              <a:rPr lang="sl-SI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half" idx="2"/>
          </p:nvPr>
        </p:nvSpPr>
        <p:spPr>
          <a:xfrm>
            <a:off x="420510" y="2193778"/>
            <a:ext cx="10934878" cy="443562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sl-SI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dirty="0" smtClean="0"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sl-SI" sz="1800" dirty="0" err="1">
                <a:ea typeface="Calibri" panose="020F0502020204030204" pitchFamily="34" charset="0"/>
                <a:cs typeface="Calibri" panose="020F0502020204030204" pitchFamily="34" charset="0"/>
              </a:rPr>
              <a:t>landing</a:t>
            </a:r>
            <a:r>
              <a:rPr lang="sl-SI" sz="1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800" dirty="0" err="1">
                <a:ea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sl-SI" sz="1800" dirty="0">
                <a:ea typeface="Calibri" panose="020F0502020204030204" pitchFamily="34" charset="0"/>
                <a:cs typeface="Calibri" panose="020F0502020204030204" pitchFamily="34" charset="0"/>
              </a:rPr>
              <a:t>" – enotna spletna stran v funkciji "on-stop-</a:t>
            </a:r>
            <a:r>
              <a:rPr lang="sl-SI" sz="1800" dirty="0" err="1">
                <a:ea typeface="Calibri" panose="020F0502020204030204" pitchFamily="34" charset="0"/>
                <a:cs typeface="Calibri" panose="020F0502020204030204" pitchFamily="34" charset="0"/>
              </a:rPr>
              <a:t>shop</a:t>
            </a:r>
            <a:r>
              <a:rPr lang="sl-SI" sz="1800" dirty="0">
                <a:ea typeface="Calibri" panose="020F0502020204030204" pitchFamily="34" charset="0"/>
                <a:cs typeface="Calibri" panose="020F0502020204030204" pitchFamily="34" charset="0"/>
              </a:rPr>
              <a:t>" – lansiranje v kratkem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dirty="0" smtClean="0">
                <a:ea typeface="Calibri" panose="020F0502020204030204" pitchFamily="34" charset="0"/>
                <a:cs typeface="Calibri" panose="020F0502020204030204" pitchFamily="34" charset="0"/>
              </a:rPr>
              <a:t> Global </a:t>
            </a:r>
            <a:r>
              <a:rPr lang="sl-SI" sz="1800" dirty="0" err="1">
                <a:ea typeface="Calibri" panose="020F0502020204030204" pitchFamily="34" charset="0"/>
                <a:cs typeface="Calibri" panose="020F0502020204030204" pitchFamily="34" charset="0"/>
              </a:rPr>
              <a:t>Gateway</a:t>
            </a:r>
            <a:r>
              <a:rPr lang="sl-SI" sz="1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800" dirty="0" smtClean="0">
                <a:ea typeface="Calibri" panose="020F0502020204030204" pitchFamily="34" charset="0"/>
                <a:cs typeface="Calibri" panose="020F0502020204030204" pitchFamily="34" charset="0"/>
              </a:rPr>
              <a:t>platforma </a:t>
            </a:r>
            <a:r>
              <a:rPr lang="sl-SI" sz="1800" dirty="0">
                <a:ea typeface="Calibri" panose="020F0502020204030204" pitchFamily="34" charset="0"/>
                <a:cs typeface="Calibri" panose="020F0502020204030204" pitchFamily="34" charset="0"/>
              </a:rPr>
              <a:t>(pregled </a:t>
            </a:r>
            <a:r>
              <a:rPr lang="sl-SI" sz="1800" dirty="0" smtClean="0">
                <a:ea typeface="Calibri" panose="020F0502020204030204" pitchFamily="34" charset="0"/>
                <a:cs typeface="Calibri" panose="020F0502020204030204" pitchFamily="34" charset="0"/>
              </a:rPr>
              <a:t>projektov - omejen </a:t>
            </a:r>
            <a:r>
              <a:rPr lang="sl-SI" sz="1800" dirty="0">
                <a:ea typeface="Calibri" panose="020F0502020204030204" pitchFamily="34" charset="0"/>
                <a:cs typeface="Calibri" panose="020F0502020204030204" pitchFamily="34" charset="0"/>
              </a:rPr>
              <a:t>dostop)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u="sng" dirty="0" smtClean="0">
                <a:ea typeface="Calibri" panose="020F0502020204030204" pitchFamily="34" charset="0"/>
                <a:cs typeface="Calibri" panose="020F0502020204030204" pitchFamily="34" charset="0"/>
              </a:rPr>
              <a:t>skupni </a:t>
            </a:r>
            <a:r>
              <a:rPr lang="sl-SI" sz="1800" u="sng" dirty="0">
                <a:ea typeface="Calibri" panose="020F0502020204030204" pitchFamily="34" charset="0"/>
                <a:cs typeface="Calibri" panose="020F0502020204030204" pitchFamily="34" charset="0"/>
              </a:rPr>
              <a:t>obiski v partnerske države</a:t>
            </a:r>
            <a:r>
              <a:rPr lang="sl-SI" sz="1800" dirty="0">
                <a:ea typeface="Calibri" panose="020F0502020204030204" pitchFamily="34" charset="0"/>
                <a:cs typeface="Calibri" panose="020F0502020204030204" pitchFamily="34" charset="0"/>
              </a:rPr>
              <a:t>: na visoki ravni (zunanji ali drugi resorni ministri) in poslovni obiski (samostojno organizirani ali obiski poslovnih forumov): npr. </a:t>
            </a:r>
            <a:r>
              <a:rPr lang="sl-SI" sz="1800" dirty="0" smtClean="0">
                <a:ea typeface="Calibri" panose="020F0502020204030204" pitchFamily="34" charset="0"/>
                <a:cs typeface="Calibri" panose="020F0502020204030204" pitchFamily="34" charset="0"/>
              </a:rPr>
              <a:t>EU-Tunizija </a:t>
            </a:r>
            <a:r>
              <a:rPr lang="sl-SI" sz="1800" dirty="0">
                <a:ea typeface="Calibri" panose="020F0502020204030204" pitchFamily="34" charset="0"/>
                <a:cs typeface="Calibri" panose="020F0502020204030204" pitchFamily="34" charset="0"/>
              </a:rPr>
              <a:t>investicijski forum, Global </a:t>
            </a:r>
            <a:r>
              <a:rPr lang="sl-SI" sz="1800" dirty="0" err="1">
                <a:ea typeface="Calibri" panose="020F0502020204030204" pitchFamily="34" charset="0"/>
                <a:cs typeface="Calibri" panose="020F0502020204030204" pitchFamily="34" charset="0"/>
              </a:rPr>
              <a:t>Gateway</a:t>
            </a:r>
            <a:r>
              <a:rPr lang="sl-SI" sz="1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800" dirty="0" smtClean="0">
                <a:ea typeface="Calibri" panose="020F0502020204030204" pitchFamily="34" charset="0"/>
                <a:cs typeface="Calibri" panose="020F0502020204030204" pitchFamily="34" charset="0"/>
              </a:rPr>
              <a:t>investicijski </a:t>
            </a:r>
            <a:r>
              <a:rPr lang="sl-SI" sz="1800" dirty="0">
                <a:ea typeface="Calibri" panose="020F0502020204030204" pitchFamily="34" charset="0"/>
                <a:cs typeface="Calibri" panose="020F0502020204030204" pitchFamily="34" charset="0"/>
              </a:rPr>
              <a:t>forum </a:t>
            </a:r>
            <a:r>
              <a:rPr lang="sl-SI" sz="1800" dirty="0" smtClean="0">
                <a:ea typeface="Calibri" panose="020F0502020204030204" pitchFamily="34" charset="0"/>
                <a:cs typeface="Calibri" panose="020F0502020204030204" pitchFamily="34" charset="0"/>
              </a:rPr>
              <a:t>EU-Mozambik</a:t>
            </a:r>
            <a:endParaRPr lang="sl-S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1. Global </a:t>
            </a:r>
            <a:r>
              <a:rPr lang="sl-SI" sz="18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Gateway</a:t>
            </a:r>
            <a:r>
              <a:rPr lang="sl-SI" sz="1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Forum (oktober 2023) </a:t>
            </a:r>
            <a:r>
              <a:rPr lang="sl-SI" sz="18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 države članice, partnerske </a:t>
            </a:r>
            <a:r>
              <a:rPr lang="sl-SI" sz="1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države, podjetja, javno-zasebna </a:t>
            </a:r>
            <a:r>
              <a:rPr lang="sl-SI" sz="18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partnerstva (naslednji forum l. 2025)</a:t>
            </a:r>
            <a:endParaRPr lang="sl-S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491" y="614636"/>
            <a:ext cx="2411259" cy="647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70" y="797755"/>
            <a:ext cx="4300923" cy="452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704" y="267438"/>
            <a:ext cx="3871296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5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135" y="689891"/>
            <a:ext cx="2345568" cy="629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06" y="699007"/>
            <a:ext cx="4029219" cy="423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704" y="267438"/>
            <a:ext cx="3871296" cy="210939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0510" y="1628775"/>
            <a:ext cx="5599290" cy="8763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latin typeface="+mn-lt"/>
              </a:rPr>
              <a:t>Global </a:t>
            </a:r>
            <a:r>
              <a:rPr lang="sl-SI" sz="3200" b="1" dirty="0" err="1" smtClean="0">
                <a:latin typeface="+mn-lt"/>
              </a:rPr>
              <a:t>Gateway</a:t>
            </a:r>
            <a:r>
              <a:rPr lang="sl-SI" sz="3200" b="1" dirty="0" smtClean="0">
                <a:latin typeface="+mn-lt"/>
              </a:rPr>
              <a:t> v Sloveniji</a:t>
            </a:r>
            <a:endParaRPr lang="sl-SI" sz="3200" b="1" dirty="0">
              <a:latin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sz="half" idx="1"/>
          </p:nvPr>
        </p:nvSpPr>
        <p:spPr>
          <a:xfrm>
            <a:off x="420510" y="2571750"/>
            <a:ext cx="5599290" cy="360521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</a:pPr>
            <a:r>
              <a:rPr lang="sl-SI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Direktorat za mednarodno razvojno sodelovanje in humanitarno pomoč v sodelovanju z Direktoratom za gospodarsko in javno </a:t>
            </a:r>
            <a:r>
              <a:rPr lang="sl-SI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diplomacijo</a:t>
            </a:r>
            <a:endParaRPr lang="sl-SI" sz="2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</a:pPr>
            <a:r>
              <a:rPr lang="sl-SI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Spremljanje </a:t>
            </a:r>
            <a:r>
              <a:rPr lang="sl-SI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obveščanje o strategiji ter posredovanje informacij zainteresiranim </a:t>
            </a:r>
            <a:r>
              <a:rPr lang="sl-SI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deležnikom</a:t>
            </a:r>
          </a:p>
          <a:p>
            <a:pPr marL="342900" lvl="0" indent="-342900">
              <a:lnSpc>
                <a:spcPct val="115000"/>
              </a:lnSpc>
            </a:pPr>
            <a:r>
              <a:rPr lang="sl-SI" sz="2200" b="1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Seznam zainteresiranih podjetij </a:t>
            </a:r>
            <a:endParaRPr lang="sl-SI" sz="22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9394123"/>
              </p:ext>
            </p:extLst>
          </p:nvPr>
        </p:nvGraphicFramePr>
        <p:xfrm>
          <a:off x="5895975" y="1724025"/>
          <a:ext cx="5438775" cy="445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253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273" y="421202"/>
            <a:ext cx="2617734" cy="849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79" y="652073"/>
            <a:ext cx="4664958" cy="494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870" y="135251"/>
            <a:ext cx="3718882" cy="202404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524000" y="1771649"/>
            <a:ext cx="9144000" cy="1738313"/>
          </a:xfrm>
        </p:spPr>
        <p:txBody>
          <a:bodyPr/>
          <a:lstStyle/>
          <a:p>
            <a:r>
              <a:rPr lang="sl-SI" b="1" dirty="0" smtClean="0">
                <a:solidFill>
                  <a:schemeClr val="accent1"/>
                </a:solidFill>
              </a:rPr>
              <a:t>Hvala za pozornost!</a:t>
            </a:r>
            <a:endParaRPr lang="sl-SI" b="1" dirty="0">
              <a:solidFill>
                <a:schemeClr val="accent1"/>
              </a:solidFill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b="1" dirty="0" smtClean="0">
              <a:solidFill>
                <a:schemeClr val="accent1"/>
              </a:solidFill>
            </a:endParaRPr>
          </a:p>
          <a:p>
            <a:endParaRPr lang="sl-SI" b="1" dirty="0">
              <a:solidFill>
                <a:schemeClr val="accent1"/>
              </a:solidFill>
            </a:endParaRPr>
          </a:p>
          <a:p>
            <a:r>
              <a:rPr lang="sl-SI" b="1" dirty="0" smtClean="0">
                <a:solidFill>
                  <a:schemeClr val="accent1"/>
                </a:solidFill>
              </a:rPr>
              <a:t>Za več informacij pišite na: razvoj.mzz@gov.si</a:t>
            </a:r>
            <a:endParaRPr lang="sl-S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0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endParaRPr lang="sl-SI" sz="2700" b="1" i="1" dirty="0">
              <a:latin typeface="Republika" panose="02000506040000020004" pitchFamily="2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4040" cy="165576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sl-SI" sz="2800" b="1" dirty="0" smtClean="0">
                <a:latin typeface="Republika" panose="02000506040000020004" pitchFamily="2" charset="-18"/>
              </a:rPr>
              <a:t>EU Strategija Global </a:t>
            </a:r>
            <a:r>
              <a:rPr lang="sl-SI" sz="2800" b="1" dirty="0" err="1" smtClean="0">
                <a:latin typeface="Republika" panose="02000506040000020004" pitchFamily="2" charset="-18"/>
              </a:rPr>
              <a:t>Gateway</a:t>
            </a:r>
            <a:r>
              <a:rPr lang="sl-SI" sz="2800" b="1" dirty="0" smtClean="0">
                <a:latin typeface="Republika" panose="02000506040000020004" pitchFamily="2" charset="-18"/>
              </a:rPr>
              <a:t> (GG) </a:t>
            </a:r>
            <a:endParaRPr lang="sl-SI" sz="2800" b="1" dirty="0">
              <a:latin typeface="Republika" panose="02000506040000020004" pitchFamily="2" charset="-18"/>
            </a:endParaRPr>
          </a:p>
          <a:p>
            <a:pPr algn="l">
              <a:lnSpc>
                <a:spcPct val="100000"/>
              </a:lnSpc>
            </a:pPr>
            <a:r>
              <a:rPr lang="sl-SI" sz="2800" b="1" dirty="0">
                <a:latin typeface="Republika" panose="02000506040000020004" pitchFamily="2" charset="-18"/>
              </a:rPr>
              <a:t>i</a:t>
            </a:r>
            <a:r>
              <a:rPr lang="sl-SI" sz="2800" b="1" dirty="0" smtClean="0">
                <a:latin typeface="Republika" panose="02000506040000020004" pitchFamily="2" charset="-18"/>
              </a:rPr>
              <a:t>n vključevanje zasebnega sektorja</a:t>
            </a:r>
          </a:p>
          <a:p>
            <a:pPr algn="l">
              <a:lnSpc>
                <a:spcPct val="100000"/>
              </a:lnSpc>
            </a:pPr>
            <a:endParaRPr lang="sl-SI" b="1" dirty="0">
              <a:latin typeface="Republika" panose="02000506040000020004" pitchFamily="2" charset="-18"/>
            </a:endParaRPr>
          </a:p>
          <a:p>
            <a:pPr algn="l">
              <a:lnSpc>
                <a:spcPct val="100000"/>
              </a:lnSpc>
            </a:pPr>
            <a:endParaRPr lang="sl-SI" b="1" dirty="0" smtClean="0">
              <a:latin typeface="Republika" panose="02000506040000020004" pitchFamily="2" charset="-18"/>
            </a:endParaRPr>
          </a:p>
          <a:p>
            <a:pPr algn="l">
              <a:lnSpc>
                <a:spcPct val="100000"/>
              </a:lnSpc>
            </a:pPr>
            <a:endParaRPr lang="sl-SI" b="1" dirty="0">
              <a:latin typeface="Republika" panose="02000506040000020004" pitchFamily="2" charset="-18"/>
            </a:endParaRPr>
          </a:p>
          <a:p>
            <a:pPr algn="l">
              <a:lnSpc>
                <a:spcPct val="100000"/>
              </a:lnSpc>
            </a:pPr>
            <a:endParaRPr lang="sl-SI" b="1" dirty="0" smtClean="0">
              <a:latin typeface="Republika" panose="02000506040000020004" pitchFamily="2" charset="-18"/>
            </a:endParaRPr>
          </a:p>
          <a:p>
            <a:pPr algn="l">
              <a:lnSpc>
                <a:spcPct val="100000"/>
              </a:lnSpc>
            </a:pPr>
            <a:endParaRPr lang="sl-SI" b="1" dirty="0">
              <a:latin typeface="Republika" panose="02000506040000020004" pitchFamily="2" charset="-18"/>
            </a:endParaRPr>
          </a:p>
          <a:p>
            <a:pPr algn="l">
              <a:lnSpc>
                <a:spcPct val="100000"/>
              </a:lnSpc>
            </a:pPr>
            <a:endParaRPr lang="sl-SI" b="1" i="1" dirty="0">
              <a:latin typeface="Republika" panose="02000506040000020004" pitchFamily="2" charset="-18"/>
            </a:endParaRPr>
          </a:p>
          <a:p>
            <a:pPr algn="l">
              <a:lnSpc>
                <a:spcPct val="100000"/>
              </a:lnSpc>
            </a:pPr>
            <a:endParaRPr lang="en-GB" b="1" i="1" dirty="0">
              <a:latin typeface="Republika" panose="02000506040000020004" pitchFamily="2" charset="-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40" y="442671"/>
            <a:ext cx="3552946" cy="866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7" y="445964"/>
            <a:ext cx="6303203" cy="66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024" y="1578696"/>
            <a:ext cx="4934138" cy="34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000" b="1" dirty="0">
                <a:latin typeface="Republika" panose="02000506040000020004" pitchFamily="2" charset="-18"/>
              </a:rPr>
              <a:t/>
            </a:r>
            <a:br>
              <a:rPr lang="sl-SI" sz="4000" b="1" dirty="0">
                <a:latin typeface="Republika" panose="02000506040000020004" pitchFamily="2" charset="-18"/>
              </a:rPr>
            </a:br>
            <a:endParaRPr lang="sl-SI" sz="4000" b="1" dirty="0">
              <a:latin typeface="Republika" panose="02000506040000020004" pitchFamily="2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sl-SI" dirty="0" smtClean="0">
              <a:latin typeface="Republika" panose="02000506040000020004" pitchFamily="2" charset="-18"/>
            </a:endParaRPr>
          </a:p>
          <a:p>
            <a:pPr algn="l"/>
            <a:endParaRPr lang="sl-SI" dirty="0">
              <a:latin typeface="Republika" panose="02000506040000020004" pitchFamily="2" charset="-18"/>
            </a:endParaRPr>
          </a:p>
          <a:p>
            <a:pPr marL="0" indent="0" algn="l">
              <a:buNone/>
            </a:pPr>
            <a:endParaRPr lang="sl-SI" dirty="0" smtClean="0">
              <a:latin typeface="Republika" panose="02000506040000020004" pitchFamily="2" charset="-18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810032" cy="36845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l-SI" i="1" dirty="0" smtClean="0"/>
              <a:t>"Podpirali </a:t>
            </a:r>
            <a:r>
              <a:rPr lang="sl-SI" i="1" dirty="0"/>
              <a:t>bomo pametne naložbe v kakovostno infrastrukturo ob upoštevanju najvišjih socialnih in </a:t>
            </a:r>
            <a:r>
              <a:rPr lang="sl-SI" i="1" dirty="0" err="1"/>
              <a:t>okoljskih</a:t>
            </a:r>
            <a:r>
              <a:rPr lang="sl-SI" i="1" dirty="0"/>
              <a:t> standardov v skladu z vrednotami in standardi EU. </a:t>
            </a:r>
            <a:r>
              <a:rPr lang="sl-SI" i="1" dirty="0" smtClean="0"/>
              <a:t>"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</a:t>
            </a:r>
          </a:p>
          <a:p>
            <a:pPr marL="0" indent="0" algn="ctr">
              <a:buNone/>
            </a:pPr>
            <a:r>
              <a:rPr lang="sl-SI" sz="2400" dirty="0" err="1" smtClean="0"/>
              <a:t>Ursula</a:t>
            </a:r>
            <a:r>
              <a:rPr lang="sl-SI" sz="2400" dirty="0" smtClean="0"/>
              <a:t> von der </a:t>
            </a:r>
            <a:r>
              <a:rPr lang="sl-SI" sz="2400" dirty="0" err="1" smtClean="0"/>
              <a:t>Leyen</a:t>
            </a:r>
            <a:r>
              <a:rPr lang="sl-SI" sz="2400" dirty="0" smtClean="0"/>
              <a:t>,</a:t>
            </a:r>
          </a:p>
          <a:p>
            <a:pPr marL="0" indent="0" algn="ctr">
              <a:buNone/>
            </a:pPr>
            <a:r>
              <a:rPr lang="sl-SI" sz="2000" dirty="0" smtClean="0"/>
              <a:t>Predsednica Evropske komisije </a:t>
            </a:r>
            <a:endParaRPr lang="sl-SI" sz="20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"/>
          </p:nvPr>
        </p:nvSpPr>
        <p:spPr>
          <a:xfrm>
            <a:off x="5314950" y="1448630"/>
            <a:ext cx="6127751" cy="452515"/>
          </a:xfrm>
        </p:spPr>
        <p:txBody>
          <a:bodyPr/>
          <a:lstStyle/>
          <a:p>
            <a:r>
              <a:rPr lang="sl-SI" dirty="0" smtClean="0"/>
              <a:t>STRATEGIJA GLOBAL GATEWAY</a:t>
            </a:r>
            <a:endParaRPr lang="sl-SI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4"/>
          </p:nvPr>
        </p:nvSpPr>
        <p:spPr>
          <a:xfrm>
            <a:off x="5037983" y="1955994"/>
            <a:ext cx="6317405" cy="4578156"/>
          </a:xfrm>
        </p:spPr>
        <p:txBody>
          <a:bodyPr>
            <a:normAutofit fontScale="92500"/>
          </a:bodyPr>
          <a:lstStyle/>
          <a:p>
            <a:r>
              <a:rPr lang="sl-SI" sz="2200" b="1" dirty="0" smtClean="0">
                <a:solidFill>
                  <a:schemeClr val="accent1"/>
                </a:solidFill>
              </a:rPr>
              <a:t>Strategija </a:t>
            </a:r>
            <a:r>
              <a:rPr lang="sl-SI" sz="2200" b="1" dirty="0">
                <a:solidFill>
                  <a:schemeClr val="accent1"/>
                </a:solidFill>
              </a:rPr>
              <a:t>EU </a:t>
            </a:r>
            <a:r>
              <a:rPr lang="sl-SI" sz="2200" b="1" dirty="0" smtClean="0">
                <a:solidFill>
                  <a:schemeClr val="accent1"/>
                </a:solidFill>
              </a:rPr>
              <a:t>lansirana dec</a:t>
            </a:r>
            <a:r>
              <a:rPr lang="sl-SI" sz="2200" b="1" dirty="0">
                <a:solidFill>
                  <a:schemeClr val="accent1"/>
                </a:solidFill>
              </a:rPr>
              <a:t>. 2021 – nova tržna znamka </a:t>
            </a:r>
            <a:r>
              <a:rPr lang="sl-SI" sz="2200" b="1" dirty="0" smtClean="0">
                <a:solidFill>
                  <a:schemeClr val="accent1"/>
                </a:solidFill>
              </a:rPr>
              <a:t>za več gospodarske moči in geopolitičnega vpliva EU</a:t>
            </a:r>
            <a:r>
              <a:rPr lang="sl-SI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sl-SI" sz="2200" b="1" dirty="0">
              <a:solidFill>
                <a:schemeClr val="accent1"/>
              </a:solidFill>
            </a:endParaRPr>
          </a:p>
          <a:p>
            <a:r>
              <a:rPr lang="sl-SI" sz="2200" b="1" dirty="0" smtClean="0">
                <a:solidFill>
                  <a:schemeClr val="accent1"/>
                </a:solidFill>
              </a:rPr>
              <a:t>Strateški </a:t>
            </a:r>
            <a:r>
              <a:rPr lang="sl-SI" sz="2200" b="1" dirty="0">
                <a:solidFill>
                  <a:schemeClr val="accent1"/>
                </a:solidFill>
              </a:rPr>
              <a:t>okvir za investicije v </a:t>
            </a:r>
            <a:r>
              <a:rPr lang="sl-SI" sz="2200" b="1" dirty="0" smtClean="0">
                <a:solidFill>
                  <a:schemeClr val="accent1"/>
                </a:solidFill>
              </a:rPr>
              <a:t>trdo in mehko infrastrukturo na (5) področjih</a:t>
            </a:r>
            <a:r>
              <a:rPr lang="sl-SI" sz="2200" b="1" dirty="0">
                <a:solidFill>
                  <a:schemeClr val="accent1"/>
                </a:solidFill>
              </a:rPr>
              <a:t>: </a:t>
            </a:r>
            <a:r>
              <a:rPr lang="sl-SI" sz="2200" b="1" dirty="0" smtClean="0">
                <a:solidFill>
                  <a:schemeClr val="accent1"/>
                </a:solidFill>
              </a:rPr>
              <a:t>digitalizacija, </a:t>
            </a:r>
            <a:r>
              <a:rPr lang="sl-SI" sz="2200" b="1" dirty="0">
                <a:solidFill>
                  <a:schemeClr val="accent1"/>
                </a:solidFill>
              </a:rPr>
              <a:t>podnebje in energija, promet, zdravje ter izobraževanje in raziskave.</a:t>
            </a:r>
          </a:p>
          <a:p>
            <a:r>
              <a:rPr lang="sl-SI" sz="2200" b="1" dirty="0" smtClean="0">
                <a:solidFill>
                  <a:schemeClr val="accent1"/>
                </a:solidFill>
              </a:rPr>
              <a:t>Povezovanje razvojnih, ekonomskih in geopolitičnih ambicij. </a:t>
            </a:r>
          </a:p>
          <a:p>
            <a:pPr>
              <a:tabLst>
                <a:tab pos="457200" algn="l"/>
              </a:tabLst>
            </a:pPr>
            <a:r>
              <a:rPr lang="sl-SI" sz="2200" b="1" dirty="0" smtClean="0">
                <a:solidFill>
                  <a:schemeClr val="accent1"/>
                </a:solidFill>
              </a:rPr>
              <a:t>Prispevek </a:t>
            </a:r>
            <a:r>
              <a:rPr lang="sl-SI" sz="2200" b="1" dirty="0">
                <a:solidFill>
                  <a:schemeClr val="accent1"/>
                </a:solidFill>
              </a:rPr>
              <a:t>EU k zapolnitvi globalne investicijske vrzeli in uresničevanju ciljev trajnostnega razvoja</a:t>
            </a:r>
            <a:r>
              <a:rPr lang="sl-SI" sz="2200" b="1" dirty="0" smtClean="0">
                <a:solidFill>
                  <a:schemeClr val="accent1"/>
                </a:solidFill>
              </a:rPr>
              <a:t>.</a:t>
            </a:r>
            <a:r>
              <a:rPr lang="sl-SI" sz="2200" b="1" dirty="0">
                <a:solidFill>
                  <a:schemeClr val="accent1"/>
                </a:solidFill>
                <a:latin typeface="Calibri" panose="020F0502020204030204" pitchFamily="34" charset="0"/>
              </a:rPr>
              <a:t> Vključevanje zasebnega sektorja je bistveno za dosego ciljev strategije. </a:t>
            </a:r>
            <a:endParaRPr lang="sl-SI" sz="22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200" b="1" kern="1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Poudarek </a:t>
            </a:r>
            <a:r>
              <a:rPr lang="sl-SI" sz="2200" b="1" kern="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 na pravičnih in prizanesljivih pogojih za partnerske države</a:t>
            </a:r>
            <a:r>
              <a:rPr lang="sl-SI" sz="2200" b="1" kern="1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27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l-SI" sz="2900" dirty="0" smtClean="0"/>
          </a:p>
          <a:p>
            <a:endParaRPr lang="sl-SI" sz="2900" dirty="0"/>
          </a:p>
          <a:p>
            <a:pPr marL="0" indent="0">
              <a:buNone/>
            </a:pPr>
            <a:endParaRPr lang="sl-SI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17" y="373800"/>
            <a:ext cx="2157958" cy="579617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8037897" y="-210457"/>
            <a:ext cx="4443814" cy="307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372" y="84019"/>
            <a:ext cx="2105642" cy="136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16182" y="6189663"/>
            <a:ext cx="2549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i="1" dirty="0"/>
              <a:t>Vir: </a:t>
            </a:r>
            <a:r>
              <a:rPr lang="sl-SI" sz="1400" i="1" dirty="0" smtClean="0"/>
              <a:t>Evropska komisija, </a:t>
            </a:r>
            <a:r>
              <a:rPr lang="sl-SI" sz="1400" i="1" dirty="0"/>
              <a:t>DG </a:t>
            </a:r>
            <a:r>
              <a:rPr lang="sl-SI" sz="1400" i="1" dirty="0" smtClean="0"/>
              <a:t>INTPA</a:t>
            </a:r>
            <a:endParaRPr lang="sl-SI" sz="1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06" y="663609"/>
            <a:ext cx="415173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10017B1-6B52-22BF-58D6-97DBABF4FCAF}"/>
              </a:ext>
            </a:extLst>
          </p:cNvPr>
          <p:cNvSpPr/>
          <p:nvPr/>
        </p:nvSpPr>
        <p:spPr>
          <a:xfrm>
            <a:off x="15082" y="2441761"/>
            <a:ext cx="2435114" cy="242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>
              <a:defRPr/>
            </a:pPr>
            <a:endParaRPr lang="en-IE" sz="9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F9866FD-531C-C814-1436-73425005D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4884148" y="-6453"/>
            <a:ext cx="2566372" cy="24478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13D8CDC-C412-04B2-EC50-514ED115E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6334" y="-6453"/>
            <a:ext cx="2473582" cy="24550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9395E7-5CA4-588C-CE69-3A0BE7577A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0195" y="-1307"/>
            <a:ext cx="2435113" cy="24478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577F02-4DA0-A0F7-1C0F-0CA1A15636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8631" y="-20361"/>
            <a:ext cx="2415914" cy="2464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47D543-819B-FA83-C8F1-48D10915C3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9" y="2763"/>
            <a:ext cx="2435113" cy="243657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886DA13-E0BF-7881-FBAF-C64ED9F79B48}"/>
              </a:ext>
            </a:extLst>
          </p:cNvPr>
          <p:cNvSpPr/>
          <p:nvPr/>
        </p:nvSpPr>
        <p:spPr>
          <a:xfrm>
            <a:off x="7320421" y="2441632"/>
            <a:ext cx="2432335" cy="2428329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>
              <a:defRPr/>
            </a:pPr>
            <a:endParaRPr lang="en-IE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2362F3-DD42-4901-95D3-29C59E5287BD}"/>
              </a:ext>
            </a:extLst>
          </p:cNvPr>
          <p:cNvSpPr/>
          <p:nvPr/>
        </p:nvSpPr>
        <p:spPr>
          <a:xfrm>
            <a:off x="2444722" y="2441761"/>
            <a:ext cx="2439811" cy="24282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>
              <a:defRPr/>
            </a:pPr>
            <a:endParaRPr lang="en-IE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3B3A41-70A6-E7DD-CA20-64E359B5763B}"/>
              </a:ext>
            </a:extLst>
          </p:cNvPr>
          <p:cNvSpPr txBox="1"/>
          <p:nvPr/>
        </p:nvSpPr>
        <p:spPr>
          <a:xfrm>
            <a:off x="2562860" y="2703713"/>
            <a:ext cx="2207004" cy="1537429"/>
          </a:xfrm>
          <a:prstGeom prst="rect">
            <a:avLst/>
          </a:prstGeom>
          <a:noFill/>
        </p:spPr>
        <p:txBody>
          <a:bodyPr wrap="square" lIns="0" tIns="90000" rtlCol="0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sl-SI" sz="1600" b="1" kern="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Podnebje in energija</a:t>
            </a:r>
            <a:endParaRPr lang="en-150" sz="1600" b="1" kern="0" dirty="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spcAft>
                <a:spcPts val="300"/>
              </a:spcAft>
              <a:defRPr/>
            </a:pPr>
            <a:endParaRPr lang="en-IE" sz="600" b="1" kern="0" dirty="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defRPr/>
            </a:pPr>
            <a:r>
              <a:rPr lang="en-IE" sz="1600" kern="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 </a:t>
            </a:r>
            <a:r>
              <a:rPr lang="sl-SI" sz="1600" kern="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podpira </a:t>
            </a:r>
            <a:r>
              <a:rPr lang="sl-SI" sz="1600" kern="0" dirty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</a:t>
            </a:r>
            <a:r>
              <a:rPr lang="sl-SI" sz="1600" kern="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nvesticije</a:t>
            </a:r>
            <a:r>
              <a:rPr lang="en-IE" sz="1600" kern="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  <a:r>
              <a:rPr lang="sl-SI" sz="1600" kern="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</a:t>
            </a:r>
            <a:r>
              <a:rPr lang="en-IE" sz="1600" kern="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sl-SI" sz="1600" kern="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skupno delovanje v smeri "zelene" energetske prenove</a:t>
            </a:r>
            <a:endParaRPr lang="en-GB" sz="1600" kern="0" dirty="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03BB45-B20D-3FBA-46B1-79FBAA185A0A}"/>
              </a:ext>
            </a:extLst>
          </p:cNvPr>
          <p:cNvSpPr txBox="1"/>
          <p:nvPr/>
        </p:nvSpPr>
        <p:spPr>
          <a:xfrm>
            <a:off x="159363" y="2727179"/>
            <a:ext cx="2213568" cy="1291208"/>
          </a:xfrm>
          <a:prstGeom prst="rect">
            <a:avLst/>
          </a:prstGeom>
          <a:noFill/>
        </p:spPr>
        <p:txBody>
          <a:bodyPr wrap="square" tIns="90000" rtlCol="0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IE" sz="1600" b="1" kern="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Digital</a:t>
            </a:r>
            <a:r>
              <a:rPr lang="sl-SI" sz="1600" b="1" kern="0" dirty="0" err="1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izacija</a:t>
            </a:r>
            <a:endParaRPr lang="en-150" sz="1600" b="1" kern="0" dirty="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spcAft>
                <a:spcPts val="300"/>
              </a:spcAft>
              <a:defRPr/>
            </a:pPr>
            <a:endParaRPr lang="en-IE" sz="600" b="1" kern="0" dirty="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defRPr/>
            </a:pPr>
            <a:r>
              <a:rPr lang="en-IE" sz="1600" kern="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 </a:t>
            </a:r>
            <a:r>
              <a:rPr lang="sl-SI" sz="1600" kern="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podpira odprt in varen dostop do spleta</a:t>
            </a:r>
            <a:endParaRPr lang="en-GB" sz="1600" kern="0" dirty="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377BE7-AFF7-53CE-D7E8-CC7AE2712D7C}"/>
              </a:ext>
            </a:extLst>
          </p:cNvPr>
          <p:cNvSpPr txBox="1"/>
          <p:nvPr/>
        </p:nvSpPr>
        <p:spPr>
          <a:xfrm>
            <a:off x="7415276" y="2703713"/>
            <a:ext cx="2321058" cy="1783650"/>
          </a:xfrm>
          <a:prstGeom prst="rect">
            <a:avLst/>
          </a:prstGeom>
          <a:noFill/>
        </p:spPr>
        <p:txBody>
          <a:bodyPr wrap="square" lIns="0" tIns="90000" rtlCol="0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sl-SI" sz="1600" b="1" kern="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Izobraževanje in raziskave</a:t>
            </a:r>
            <a:endParaRPr lang="en-150" sz="1600" b="1" kern="0" dirty="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spcAft>
                <a:spcPts val="300"/>
              </a:spcAft>
              <a:defRPr/>
            </a:pPr>
            <a:endParaRPr lang="en-IE" sz="600" b="1" kern="0" dirty="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defRPr/>
            </a:pPr>
            <a:r>
              <a:rPr lang="en-IE" sz="1600" kern="0" spc="-6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 </a:t>
            </a:r>
            <a:r>
              <a:rPr lang="sl-SI" sz="1600" kern="0" spc="-6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vlaga v kakovostno izobraževanje zlasti za CS deklic in žensk ter marginalnih skupin</a:t>
            </a:r>
            <a:endParaRPr lang="en-GB" sz="1600" kern="0" spc="-60" dirty="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2877D5-3CCA-9ED7-E29C-AEA64312CDEB}"/>
              </a:ext>
            </a:extLst>
          </p:cNvPr>
          <p:cNvSpPr/>
          <p:nvPr/>
        </p:nvSpPr>
        <p:spPr>
          <a:xfrm>
            <a:off x="4882529" y="2441761"/>
            <a:ext cx="2437892" cy="24282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>
              <a:defRPr/>
            </a:pPr>
            <a:endParaRPr lang="en-IE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C6427F-3146-63E7-D176-451088A3E416}"/>
              </a:ext>
            </a:extLst>
          </p:cNvPr>
          <p:cNvSpPr txBox="1"/>
          <p:nvPr/>
        </p:nvSpPr>
        <p:spPr>
          <a:xfrm>
            <a:off x="4950150" y="2727179"/>
            <a:ext cx="2266564" cy="1291208"/>
          </a:xfrm>
          <a:prstGeom prst="rect">
            <a:avLst/>
          </a:prstGeom>
          <a:noFill/>
        </p:spPr>
        <p:txBody>
          <a:bodyPr wrap="square" tIns="90000" rtlCol="0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sl-SI" sz="1600" b="1" kern="0" dirty="0" smtClean="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Promet</a:t>
            </a:r>
            <a:endParaRPr lang="en-150" sz="1600" b="1" kern="0" dirty="0">
              <a:solidFill>
                <a:srgbClr val="00125C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spcAft>
                <a:spcPts val="300"/>
              </a:spcAft>
              <a:defRPr/>
            </a:pPr>
            <a:endParaRPr lang="en-IE" sz="600" b="1" kern="0" dirty="0">
              <a:solidFill>
                <a:srgbClr val="00125C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defRPr/>
            </a:pPr>
            <a:r>
              <a:rPr lang="en-IE" sz="1600" kern="0" dirty="0" smtClean="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 </a:t>
            </a:r>
            <a:r>
              <a:rPr lang="sl-SI" sz="1600" kern="0" dirty="0" smtClean="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podpira vse oblike zelenega, pametnega in varnega transporta</a:t>
            </a:r>
            <a:endParaRPr lang="en-GB" sz="1600" kern="0" dirty="0">
              <a:solidFill>
                <a:srgbClr val="00125C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1C4EDE9-EF91-FE5C-5F17-AD4246C67DB9}"/>
              </a:ext>
            </a:extLst>
          </p:cNvPr>
          <p:cNvGrpSpPr/>
          <p:nvPr/>
        </p:nvGrpSpPr>
        <p:grpSpPr>
          <a:xfrm>
            <a:off x="6108980" y="5177742"/>
            <a:ext cx="1996711" cy="1341711"/>
            <a:chOff x="12219080" y="10721576"/>
            <a:chExt cx="3456000" cy="232229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BA8B596-81EC-47E4-5A19-042596A76DCB}"/>
                </a:ext>
              </a:extLst>
            </p:cNvPr>
            <p:cNvSpPr/>
            <p:nvPr/>
          </p:nvSpPr>
          <p:spPr>
            <a:xfrm>
              <a:off x="12219080" y="12244801"/>
              <a:ext cx="3456000" cy="799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l-SI" sz="1200" kern="0" dirty="0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Zeleno in čisto</a:t>
              </a:r>
              <a:r>
                <a:rPr lang="en-GB" sz="1200" kern="0" dirty="0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endParaRPr lang="en-150" sz="1200" kern="0" dirty="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algn="ctr">
                <a:defRPr/>
              </a:pPr>
              <a:endParaRPr lang="en-GB" sz="1200" kern="0" dirty="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31C3C99-416E-D671-B1CA-A8D86785D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3080" y="10721576"/>
              <a:ext cx="1188000" cy="1303293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E4AFE69-5DEF-6F46-22B0-608426D28178}"/>
              </a:ext>
            </a:extLst>
          </p:cNvPr>
          <p:cNvGrpSpPr/>
          <p:nvPr/>
        </p:nvGrpSpPr>
        <p:grpSpPr>
          <a:xfrm>
            <a:off x="8117470" y="5154291"/>
            <a:ext cx="1996711" cy="1180498"/>
            <a:chOff x="15968592" y="10680983"/>
            <a:chExt cx="3456000" cy="204326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FAA0ED-5E0A-CC95-57EC-AFB882A39D4B}"/>
                </a:ext>
              </a:extLst>
            </p:cNvPr>
            <p:cNvSpPr/>
            <p:nvPr/>
          </p:nvSpPr>
          <p:spPr>
            <a:xfrm>
              <a:off x="15968592" y="12244801"/>
              <a:ext cx="3456000" cy="479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l-SI" sz="1200" kern="0" dirty="0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Osredotočeno na varnost</a:t>
              </a:r>
              <a:endParaRPr lang="en-GB" sz="1200" kern="0" dirty="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7005BDA-BCCB-EBD4-A30A-CFAF07B9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6592" y="10680983"/>
              <a:ext cx="1260000" cy="1384478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09B4AEA-E197-520E-3177-3BAFBAB1CAE7}"/>
              </a:ext>
            </a:extLst>
          </p:cNvPr>
          <p:cNvGrpSpPr/>
          <p:nvPr/>
        </p:nvGrpSpPr>
        <p:grpSpPr>
          <a:xfrm>
            <a:off x="10125960" y="5166336"/>
            <a:ext cx="1997117" cy="1353120"/>
            <a:chOff x="19922862" y="10701829"/>
            <a:chExt cx="3456704" cy="234204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F84346B-4535-D49A-8514-059ECF85AC11}"/>
                </a:ext>
              </a:extLst>
            </p:cNvPr>
            <p:cNvSpPr/>
            <p:nvPr/>
          </p:nvSpPr>
          <p:spPr>
            <a:xfrm>
              <a:off x="19922862" y="12244801"/>
              <a:ext cx="3456704" cy="799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l-SI" sz="1200" kern="0" dirty="0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Vključevanje investicij zasebnega sektorja</a:t>
              </a:r>
              <a:r>
                <a:rPr lang="en-GB" sz="1200" kern="0" dirty="0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endParaRPr lang="en-GB" sz="1200" kern="0" dirty="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14BF42A-F955-0ADA-6003-6038E61F6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9214" y="10701829"/>
              <a:ext cx="1224000" cy="1342787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A3E49D8-C4F8-8A82-F9B7-8AEA3E48A398}"/>
              </a:ext>
            </a:extLst>
          </p:cNvPr>
          <p:cNvGrpSpPr/>
          <p:nvPr/>
        </p:nvGrpSpPr>
        <p:grpSpPr>
          <a:xfrm>
            <a:off x="4100490" y="5144929"/>
            <a:ext cx="1996711" cy="1374524"/>
            <a:chOff x="8301577" y="10664783"/>
            <a:chExt cx="3456000" cy="237909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A759B1E-BD27-B6E2-85CC-A89ED5F073CB}"/>
                </a:ext>
              </a:extLst>
            </p:cNvPr>
            <p:cNvSpPr/>
            <p:nvPr/>
          </p:nvSpPr>
          <p:spPr>
            <a:xfrm>
              <a:off x="8301577" y="12244802"/>
              <a:ext cx="3456000" cy="799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l-SI" sz="1200" kern="0" dirty="0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Enakovredna</a:t>
              </a:r>
              <a:endParaRPr lang="en-GB" sz="1200" kern="0" dirty="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algn="ctr">
                <a:defRPr/>
              </a:pPr>
              <a:r>
                <a:rPr lang="en-GB" sz="1200" kern="0" dirty="0" err="1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partn</a:t>
              </a:r>
              <a:r>
                <a:rPr lang="sl-SI" sz="1200" kern="0" dirty="0" err="1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erstva</a:t>
              </a:r>
              <a:endParaRPr lang="en-GB" sz="1200" kern="0" dirty="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CF2BD78-83FD-D41F-7698-0CCAE570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5577" y="10664783"/>
              <a:ext cx="1188000" cy="1416878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8459A25-AF16-8676-E660-86AD6171AD8D}"/>
              </a:ext>
            </a:extLst>
          </p:cNvPr>
          <p:cNvGrpSpPr/>
          <p:nvPr/>
        </p:nvGrpSpPr>
        <p:grpSpPr>
          <a:xfrm>
            <a:off x="2092000" y="5166470"/>
            <a:ext cx="1996711" cy="1352981"/>
            <a:chOff x="4338906" y="10702068"/>
            <a:chExt cx="3456000" cy="234180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A2B69CD-27AC-4A7C-818C-DB4A9AF12850}"/>
                </a:ext>
              </a:extLst>
            </p:cNvPr>
            <p:cNvSpPr/>
            <p:nvPr/>
          </p:nvSpPr>
          <p:spPr>
            <a:xfrm>
              <a:off x="4338906" y="12244800"/>
              <a:ext cx="3456000" cy="799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l-SI" sz="1200" kern="0" dirty="0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Kakovostno upravljanje in transparentnost</a:t>
              </a:r>
              <a:r>
                <a:rPr lang="en-GB" sz="1200" kern="0" dirty="0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endParaRPr lang="en-150" sz="1200" kern="0" dirty="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569DF9C-83C7-929A-9181-63617008B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097" y="10702068"/>
              <a:ext cx="1221619" cy="1342309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7A6F0CF-E071-A071-DCC4-A73C6249C61D}"/>
              </a:ext>
            </a:extLst>
          </p:cNvPr>
          <p:cNvGrpSpPr/>
          <p:nvPr/>
        </p:nvGrpSpPr>
        <p:grpSpPr>
          <a:xfrm>
            <a:off x="83510" y="5202078"/>
            <a:ext cx="1996711" cy="1317375"/>
            <a:chOff x="741405" y="10763698"/>
            <a:chExt cx="3456000" cy="228017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964EB48-879B-7138-EA92-846E9CFD6A5D}"/>
                </a:ext>
              </a:extLst>
            </p:cNvPr>
            <p:cNvSpPr/>
            <p:nvPr/>
          </p:nvSpPr>
          <p:spPr>
            <a:xfrm>
              <a:off x="741405" y="12244801"/>
              <a:ext cx="3456000" cy="799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200" kern="0" dirty="0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Demo</a:t>
              </a:r>
              <a:r>
                <a:rPr lang="sl-SI" sz="1200" kern="0" dirty="0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k</a:t>
              </a:r>
              <a:r>
                <a:rPr lang="en-GB" sz="1200" kern="0" dirty="0" err="1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rati</a:t>
              </a:r>
              <a:r>
                <a:rPr lang="sl-SI" sz="1200" kern="0" dirty="0" err="1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čne</a:t>
              </a:r>
              <a:r>
                <a:rPr lang="sl-SI" sz="1200" kern="0" dirty="0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vrednote</a:t>
              </a:r>
              <a:r>
                <a:rPr lang="en-GB" sz="1200" kern="0" dirty="0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endParaRPr lang="en-150" sz="1200" kern="0" dirty="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algn="ctr">
                <a:defRPr/>
              </a:pPr>
              <a:r>
                <a:rPr lang="sl-SI" sz="1200" kern="0" dirty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i</a:t>
              </a:r>
              <a:r>
                <a:rPr lang="sl-SI" sz="1200" kern="0" dirty="0" smtClean="0">
                  <a:solidFill>
                    <a:srgbClr val="00125C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n visoki standardi</a:t>
              </a:r>
              <a:endParaRPr lang="en-GB" sz="1200" kern="0" dirty="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0950CAD-6D2C-39FA-22C5-8A7D39B2E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881" y="10763698"/>
              <a:ext cx="1219048" cy="1219048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08B1B92-B18E-736B-AB6C-17FBA09FA789}"/>
              </a:ext>
            </a:extLst>
          </p:cNvPr>
          <p:cNvSpPr/>
          <p:nvPr/>
        </p:nvSpPr>
        <p:spPr>
          <a:xfrm>
            <a:off x="9741806" y="2441632"/>
            <a:ext cx="2448066" cy="2428329"/>
          </a:xfrm>
          <a:prstGeom prst="rect">
            <a:avLst/>
          </a:prstGeom>
          <a:solidFill>
            <a:srgbClr val="FF5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>
              <a:defRPr/>
            </a:pPr>
            <a:endParaRPr lang="en-IE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7A2FB8-F038-0A22-CD7F-D8E0EE06FF38}"/>
              </a:ext>
            </a:extLst>
          </p:cNvPr>
          <p:cNvSpPr txBox="1"/>
          <p:nvPr/>
        </p:nvSpPr>
        <p:spPr>
          <a:xfrm>
            <a:off x="9874760" y="2726838"/>
            <a:ext cx="2315112" cy="1783650"/>
          </a:xfrm>
          <a:prstGeom prst="rect">
            <a:avLst/>
          </a:prstGeom>
          <a:noFill/>
        </p:spPr>
        <p:txBody>
          <a:bodyPr wrap="square" tIns="90000" rtlCol="0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sl-SI" sz="1600" b="1" kern="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Zdravje</a:t>
            </a:r>
            <a:endParaRPr lang="en-150" sz="1600" b="1" kern="0" dirty="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spcAft>
                <a:spcPts val="300"/>
              </a:spcAft>
              <a:defRPr/>
            </a:pPr>
            <a:endParaRPr lang="en-IE" sz="600" b="1" kern="0" dirty="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defRPr/>
            </a:pPr>
            <a:r>
              <a:rPr lang="en-IE" sz="1600" kern="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 </a:t>
            </a:r>
            <a:r>
              <a:rPr lang="sl-SI" sz="1600" kern="0" dirty="0" smtClean="0">
                <a:solidFill>
                  <a:prstClr val="whit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bo pomagala krepiti farmacevtsko dobaviteljsko verigo in podpreti lokalno proizvodnjo zdravil</a:t>
            </a:r>
            <a:endParaRPr lang="en-GB" sz="1600" kern="0" dirty="0">
              <a:solidFill>
                <a:prstClr val="whit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802" y="6471046"/>
            <a:ext cx="20922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i="1" dirty="0" smtClean="0"/>
              <a:t>Vir: Evropska komisija, DG INTPA </a:t>
            </a:r>
            <a:endParaRPr lang="sl-SI" sz="1100" i="1" dirty="0"/>
          </a:p>
        </p:txBody>
      </p:sp>
    </p:spTree>
    <p:extLst>
      <p:ext uri="{BB962C8B-B14F-4D97-AF65-F5344CB8AC3E}">
        <p14:creationId xmlns:p14="http://schemas.microsoft.com/office/powerpoint/2010/main" val="1944518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000" b="1" dirty="0">
                <a:latin typeface="Republika" panose="02000506040000020004" pitchFamily="2" charset="-18"/>
              </a:rPr>
              <a:t/>
            </a:r>
            <a:br>
              <a:rPr lang="sl-SI" sz="4000" b="1" dirty="0">
                <a:latin typeface="Republika" panose="02000506040000020004" pitchFamily="2" charset="-18"/>
              </a:rPr>
            </a:br>
            <a:r>
              <a:rPr lang="sl-SI" sz="4000" b="1" dirty="0">
                <a:latin typeface="Republika" panose="02000506040000020004" pitchFamily="2" charset="-18"/>
              </a:rPr>
              <a:t/>
            </a:r>
            <a:br>
              <a:rPr lang="sl-SI" sz="4000" b="1" dirty="0">
                <a:latin typeface="Republika" panose="02000506040000020004" pitchFamily="2" charset="-18"/>
              </a:rPr>
            </a:br>
            <a:endParaRPr lang="sl-SI" sz="4000" b="1" dirty="0">
              <a:latin typeface="Republika" panose="02000506040000020004" pitchFamily="2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endParaRPr lang="sl-SI" dirty="0" smtClean="0">
              <a:latin typeface="Republika" panose="02000506040000020004" pitchFamily="2" charset="-18"/>
            </a:endParaRPr>
          </a:p>
          <a:p>
            <a:pPr algn="l"/>
            <a:endParaRPr lang="sl-SI" dirty="0">
              <a:latin typeface="Republika" panose="02000506040000020004" pitchFamily="2" charset="-18"/>
            </a:endParaRPr>
          </a:p>
          <a:p>
            <a:pPr algn="l"/>
            <a:r>
              <a:rPr lang="sl-SI" sz="4400" dirty="0" smtClean="0">
                <a:latin typeface="Republika" panose="02000506040000020004" pitchFamily="2" charset="-18"/>
              </a:rPr>
              <a:t>Struktura upravljanja GG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800" i="1" u="sng" dirty="0"/>
              <a:t>Odbor (GG </a:t>
            </a:r>
            <a:r>
              <a:rPr lang="sl-SI" sz="1800" i="1" u="sng" dirty="0" err="1"/>
              <a:t>Board</a:t>
            </a:r>
            <a:r>
              <a:rPr lang="sl-SI" sz="1800" i="1" u="sng" dirty="0"/>
              <a:t>) -  strateško vodenje</a:t>
            </a:r>
          </a:p>
          <a:p>
            <a:pPr marL="0" indent="0">
              <a:buNone/>
            </a:pPr>
            <a:r>
              <a:rPr lang="sl-SI" sz="1800" i="1" dirty="0"/>
              <a:t>-   člani zunanji ministri DČ, predseduje predsednica </a:t>
            </a:r>
            <a:r>
              <a:rPr lang="sl-SI" sz="1800" i="1" dirty="0" smtClean="0"/>
              <a:t>EK </a:t>
            </a:r>
            <a:endParaRPr lang="sl-SI" sz="1800" i="1" dirty="0"/>
          </a:p>
          <a:p>
            <a:pPr marL="0" indent="0">
              <a:buNone/>
            </a:pPr>
            <a:r>
              <a:rPr lang="sl-SI" sz="1800" i="1" u="sng" dirty="0"/>
              <a:t>2 posvetovalni telesi </a:t>
            </a:r>
            <a:r>
              <a:rPr lang="sl-SI" sz="1800" i="1" dirty="0"/>
              <a:t>(članstvo na podlagi razpisa):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i="1" dirty="0"/>
              <a:t>Poslovno posvetovalna skupina </a:t>
            </a:r>
          </a:p>
          <a:p>
            <a:pPr marL="0" indent="0">
              <a:buNone/>
            </a:pPr>
            <a:r>
              <a:rPr lang="sl-SI" sz="1400" i="1" dirty="0"/>
              <a:t>(Business </a:t>
            </a:r>
            <a:r>
              <a:rPr lang="sl-SI" sz="1400" i="1" dirty="0" err="1"/>
              <a:t>Advisory</a:t>
            </a:r>
            <a:r>
              <a:rPr lang="sl-SI" sz="1400" i="1" dirty="0"/>
              <a:t> </a:t>
            </a:r>
            <a:r>
              <a:rPr lang="sl-SI" sz="1400" i="1" dirty="0" err="1"/>
              <a:t>Group</a:t>
            </a:r>
            <a:r>
              <a:rPr lang="sl-SI" sz="1400" i="1" dirty="0"/>
              <a:t>- BAG) – vez z zasebnim sektorjem - </a:t>
            </a:r>
            <a:r>
              <a:rPr lang="sl-SI" sz="1400" i="1" dirty="0" smtClean="0"/>
              <a:t>60 podjetij in združenj podjetij ter 10 opazovalcev</a:t>
            </a:r>
            <a:endParaRPr lang="sl-SI" sz="1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sz="1800" i="1" dirty="0"/>
              <a:t>Platforma za dialog </a:t>
            </a:r>
            <a:r>
              <a:rPr lang="sl-SI" sz="1800" i="1" dirty="0" smtClean="0"/>
              <a:t>s </a:t>
            </a:r>
            <a:r>
              <a:rPr lang="sl-SI" sz="1800" i="1" dirty="0"/>
              <a:t>civilno družbo in lokalnimi oblastmi – vez s partnerskimi državami</a:t>
            </a:r>
          </a:p>
          <a:p>
            <a:pPr marL="0" indent="0">
              <a:buNone/>
            </a:pPr>
            <a:endParaRPr lang="sl-SI" sz="1600" i="1" dirty="0" smtClean="0"/>
          </a:p>
          <a:p>
            <a:pPr marL="0" indent="0">
              <a:buNone/>
            </a:pPr>
            <a:r>
              <a:rPr lang="sl-SI" sz="1400" i="1" dirty="0" smtClean="0"/>
              <a:t>Vir: ECDPM – Global </a:t>
            </a:r>
            <a:r>
              <a:rPr lang="sl-SI" sz="1400" i="1" dirty="0" err="1" smtClean="0"/>
              <a:t>Gateway</a:t>
            </a:r>
            <a:r>
              <a:rPr lang="sl-SI" sz="1400" i="1" dirty="0" smtClean="0"/>
              <a:t>: </a:t>
            </a:r>
            <a:r>
              <a:rPr lang="sl-SI" sz="1400" i="1" dirty="0" err="1" smtClean="0"/>
              <a:t>Where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now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and</a:t>
            </a:r>
            <a:r>
              <a:rPr lang="sl-SI" sz="1400" i="1" dirty="0" smtClean="0"/>
              <a:t> </a:t>
            </a:r>
            <a:r>
              <a:rPr lang="sl-SI" sz="1400" i="1" dirty="0" err="1" smtClean="0"/>
              <a:t>where</a:t>
            </a:r>
            <a:r>
              <a:rPr lang="sl-SI" sz="1400" i="1" dirty="0" smtClean="0"/>
              <a:t> to </a:t>
            </a:r>
            <a:r>
              <a:rPr lang="sl-SI" sz="1400" i="1" dirty="0" err="1" smtClean="0"/>
              <a:t>next</a:t>
            </a:r>
            <a:r>
              <a:rPr lang="sl-SI" sz="1400" i="1" dirty="0" smtClean="0"/>
              <a:t>?</a:t>
            </a:r>
            <a:endParaRPr lang="sl-SI" sz="14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Deležniki </a:t>
            </a:r>
            <a:endParaRPr lang="sl-SI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36922" y="3370653"/>
            <a:ext cx="2762250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09" y="452713"/>
            <a:ext cx="2455504" cy="659537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8037897" y="-210457"/>
            <a:ext cx="4443814" cy="307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000" y="20281"/>
            <a:ext cx="3060000" cy="212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6271621" y="2868991"/>
            <a:ext cx="1288857" cy="1141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EU + DČ institucije</a:t>
            </a:r>
            <a:endParaRPr lang="sl-SI" sz="1400" dirty="0"/>
          </a:p>
        </p:txBody>
      </p:sp>
      <p:sp>
        <p:nvSpPr>
          <p:cNvPr id="17" name="Oval 16"/>
          <p:cNvSpPr/>
          <p:nvPr/>
        </p:nvSpPr>
        <p:spPr>
          <a:xfrm>
            <a:off x="8034332" y="2390671"/>
            <a:ext cx="1475676" cy="1124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Institucije partnerskih držav</a:t>
            </a:r>
            <a:endParaRPr lang="sl-SI" sz="1400" dirty="0"/>
          </a:p>
        </p:txBody>
      </p:sp>
      <p:sp>
        <p:nvSpPr>
          <p:cNvPr id="18" name="Oval 17"/>
          <p:cNvSpPr/>
          <p:nvPr/>
        </p:nvSpPr>
        <p:spPr>
          <a:xfrm>
            <a:off x="9669100" y="3017043"/>
            <a:ext cx="1413235" cy="1131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Zasebni sektor</a:t>
            </a:r>
            <a:endParaRPr lang="sl-SI" dirty="0"/>
          </a:p>
        </p:txBody>
      </p:sp>
      <p:sp>
        <p:nvSpPr>
          <p:cNvPr id="19" name="Oval 18"/>
          <p:cNvSpPr/>
          <p:nvPr/>
        </p:nvSpPr>
        <p:spPr>
          <a:xfrm>
            <a:off x="6088196" y="4678738"/>
            <a:ext cx="1719242" cy="1259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Razvojne finančne institucije (DFI) + komercialne banke</a:t>
            </a:r>
            <a:endParaRPr lang="sl-SI" sz="1400" dirty="0"/>
          </a:p>
        </p:txBody>
      </p:sp>
      <p:sp>
        <p:nvSpPr>
          <p:cNvPr id="20" name="Oval 19"/>
          <p:cNvSpPr/>
          <p:nvPr/>
        </p:nvSpPr>
        <p:spPr>
          <a:xfrm>
            <a:off x="8034332" y="4883118"/>
            <a:ext cx="1608251" cy="1055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NVO + Lokalne institucije</a:t>
            </a:r>
            <a:endParaRPr lang="sl-SI" dirty="0"/>
          </a:p>
        </p:txBody>
      </p:sp>
      <p:sp>
        <p:nvSpPr>
          <p:cNvPr id="21" name="Oval 20"/>
          <p:cNvSpPr/>
          <p:nvPr/>
        </p:nvSpPr>
        <p:spPr>
          <a:xfrm>
            <a:off x="9753574" y="4678738"/>
            <a:ext cx="1484769" cy="1187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/>
              <a:t>Izvozne kreditne institucije</a:t>
            </a:r>
            <a:endParaRPr lang="sl-SI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01" y="679396"/>
            <a:ext cx="415173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800" b="1" dirty="0" smtClean="0">
                <a:latin typeface="Republika" panose="02000506040000020004" pitchFamily="2" charset="-18"/>
              </a:rPr>
              <a:t/>
            </a:r>
            <a:br>
              <a:rPr lang="sl-SI" sz="4800" b="1" dirty="0" smtClean="0">
                <a:latin typeface="Republika" panose="02000506040000020004" pitchFamily="2" charset="-18"/>
              </a:rPr>
            </a:br>
            <a:r>
              <a:rPr lang="sl-SI" sz="4800" b="1" dirty="0">
                <a:latin typeface="Republika" panose="02000506040000020004" pitchFamily="2" charset="-18"/>
              </a:rPr>
              <a:t/>
            </a:r>
            <a:br>
              <a:rPr lang="sl-SI" sz="4800" b="1" dirty="0">
                <a:latin typeface="Republika" panose="02000506040000020004" pitchFamily="2" charset="-18"/>
              </a:rPr>
            </a:br>
            <a:r>
              <a:rPr lang="sl-SI" sz="4000" b="1" dirty="0">
                <a:latin typeface="Republika" panose="02000506040000020004" pitchFamily="2" charset="-18"/>
              </a:rPr>
              <a:t/>
            </a:r>
            <a:br>
              <a:rPr lang="sl-SI" sz="4000" b="1" dirty="0">
                <a:latin typeface="Republika" panose="02000506040000020004" pitchFamily="2" charset="-18"/>
              </a:rPr>
            </a:br>
            <a:r>
              <a:rPr lang="sl-SI" sz="4000" b="1" dirty="0">
                <a:latin typeface="Republika" panose="02000506040000020004" pitchFamily="2" charset="-18"/>
              </a:rPr>
              <a:t/>
            </a:r>
            <a:br>
              <a:rPr lang="sl-SI" sz="4000" b="1" dirty="0">
                <a:latin typeface="Republika" panose="02000506040000020004" pitchFamily="2" charset="-18"/>
              </a:rPr>
            </a:br>
            <a:endParaRPr lang="sl-SI" sz="4000" b="1" dirty="0">
              <a:latin typeface="Republika" panose="02000506040000020004" pitchFamily="2" charset="-18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>
            <a:normAutofit lnSpcReduction="10000"/>
          </a:bodyPr>
          <a:lstStyle/>
          <a:p>
            <a:endParaRPr lang="sl-SI" dirty="0" smtClean="0"/>
          </a:p>
          <a:p>
            <a:r>
              <a:rPr lang="sl-SI" dirty="0" smtClean="0"/>
              <a:t>Financiranje GG</a:t>
            </a:r>
            <a:endParaRPr lang="sl-SI" dirty="0"/>
          </a:p>
          <a:p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800475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8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Mobilizacija 300 mrd EUR v  obdobju 2021-2027 - pristop Ekipa Evropa</a:t>
            </a:r>
            <a:r>
              <a:rPr lang="sl-SI" sz="8800" dirty="0">
                <a:solidFill>
                  <a:prstClr val="black"/>
                </a:solidFill>
                <a:cs typeface="Calibri" panose="020F0502020204030204" pitchFamily="34" charset="0"/>
              </a:rPr>
              <a:t> v sodelovanju z zasebnim </a:t>
            </a:r>
            <a:r>
              <a:rPr lang="sl-SI" sz="8800" dirty="0" smtClean="0">
                <a:solidFill>
                  <a:prstClr val="black"/>
                </a:solidFill>
                <a:cs typeface="Calibri" panose="020F0502020204030204" pitchFamily="34" charset="0"/>
              </a:rPr>
              <a:t>sektorjem</a:t>
            </a:r>
            <a:r>
              <a:rPr lang="sl-SI" sz="8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sl-SI" sz="8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sl-SI" sz="8800" dirty="0" smtClean="0">
                <a:cs typeface="Calibri" panose="020F0502020204030204" pitchFamily="34" charset="0"/>
              </a:rPr>
              <a:t>18 mrd EUR - nepovratna sredstva iz proračuna EU</a:t>
            </a:r>
          </a:p>
          <a:p>
            <a:pPr lvl="0">
              <a:tabLst>
                <a:tab pos="457200" algn="l"/>
              </a:tabLst>
            </a:pPr>
            <a:r>
              <a:rPr lang="sl-SI" sz="8800" dirty="0">
                <a:solidFill>
                  <a:prstClr val="black"/>
                </a:solidFill>
                <a:cs typeface="Calibri" panose="020F0502020204030204" pitchFamily="34" charset="0"/>
              </a:rPr>
              <a:t>40 mrd EUR sredstev razvojnega sklada EFSD+ za zajamčene naložbe </a:t>
            </a:r>
            <a:r>
              <a:rPr lang="sl-SI" sz="8800" dirty="0" smtClean="0">
                <a:solidFill>
                  <a:prstClr val="black"/>
                </a:solidFill>
                <a:cs typeface="Calibri" panose="020F0502020204030204" pitchFamily="34" charset="0"/>
              </a:rPr>
              <a:t>za 135 </a:t>
            </a:r>
            <a:r>
              <a:rPr lang="sl-SI" sz="8800" dirty="0">
                <a:solidFill>
                  <a:prstClr val="black"/>
                </a:solidFill>
                <a:cs typeface="Calibri" panose="020F0502020204030204" pitchFamily="34" charset="0"/>
              </a:rPr>
              <a:t>mrd </a:t>
            </a:r>
            <a:r>
              <a:rPr lang="sl-SI" sz="8800" dirty="0" smtClean="0">
                <a:solidFill>
                  <a:prstClr val="black"/>
                </a:solidFill>
                <a:cs typeface="Calibri" panose="020F0502020204030204" pitchFamily="34" charset="0"/>
              </a:rPr>
              <a:t>EUR naložb</a:t>
            </a:r>
            <a:endParaRPr lang="sl-SI" sz="88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l"/>
            <a:r>
              <a:rPr lang="sl-SI" sz="8800" dirty="0" smtClean="0">
                <a:cs typeface="Calibri" panose="020F0502020204030204" pitchFamily="34" charset="0"/>
              </a:rPr>
              <a:t>145 mrd EUR - kapitalske naložbe + posojila (EIB, EBRD idr.)</a:t>
            </a:r>
          </a:p>
          <a:p>
            <a:pPr marL="0" indent="0" algn="l">
              <a:buNone/>
            </a:pPr>
            <a:endParaRPr lang="sl-SI" sz="9600" dirty="0" smtClean="0"/>
          </a:p>
          <a:p>
            <a:pPr marL="0" indent="0" algn="l">
              <a:buNone/>
            </a:pPr>
            <a:r>
              <a:rPr lang="sl-SI" dirty="0" smtClean="0"/>
              <a:t> </a:t>
            </a:r>
          </a:p>
          <a:p>
            <a:pPr marL="0" indent="0" algn="l">
              <a:buNone/>
            </a:pPr>
            <a:r>
              <a:rPr lang="sl-SI" sz="5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Vir: Evropska komisija, DG INTPA</a:t>
            </a:r>
          </a:p>
          <a:p>
            <a:pPr marL="0" indent="0" algn="l">
              <a:buNone/>
            </a:pPr>
            <a:endParaRPr lang="sl-SI" dirty="0">
              <a:latin typeface="Republika" panose="02000506040000020004" pitchFamily="2" charset="-18"/>
            </a:endParaRPr>
          </a:p>
          <a:p>
            <a:pPr marL="0" indent="0" algn="l">
              <a:buNone/>
            </a:pPr>
            <a:endParaRPr lang="sl-SI" dirty="0" smtClean="0">
              <a:latin typeface="Republika" panose="02000506040000020004" pitchFamily="2" charset="-18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Implementacija preko projektov</a:t>
            </a:r>
            <a:endParaRPr lang="sl-SI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</a:pPr>
            <a:r>
              <a:rPr lang="sl-SI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Implementacija strategije </a:t>
            </a:r>
            <a:r>
              <a:rPr lang="sl-SI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preko </a:t>
            </a:r>
            <a:r>
              <a:rPr lang="sl-SI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pobud/projektov</a:t>
            </a:r>
            <a:r>
              <a:rPr lang="sl-SI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na podlagi </a:t>
            </a:r>
            <a:r>
              <a:rPr lang="sl-SI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pristopa Ekipa </a:t>
            </a:r>
            <a:r>
              <a:rPr lang="sl-SI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Evropa</a:t>
            </a:r>
            <a:r>
              <a:rPr lang="sl-SI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(Team </a:t>
            </a:r>
            <a:r>
              <a:rPr lang="sl-SI" sz="20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sl-SI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Initiatives</a:t>
            </a:r>
            <a:r>
              <a:rPr lang="sl-SI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= vse aktivnosti EU akterjev: EK</a:t>
            </a:r>
            <a:r>
              <a:rPr lang="sl-SI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EEAS, držav članic, </a:t>
            </a:r>
            <a:r>
              <a:rPr lang="sl-SI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finančnih institucij </a:t>
            </a:r>
            <a:r>
              <a:rPr lang="sl-SI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(EIB, </a:t>
            </a:r>
            <a:r>
              <a:rPr lang="sl-SI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EBRD </a:t>
            </a:r>
            <a:r>
              <a:rPr lang="sl-SI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idr.), zasebni sektor, </a:t>
            </a:r>
            <a:r>
              <a:rPr lang="sl-SI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NVO</a:t>
            </a:r>
          </a:p>
          <a:p>
            <a:pPr lvl="0">
              <a:lnSpc>
                <a:spcPct val="115000"/>
              </a:lnSpc>
            </a:pPr>
            <a:r>
              <a:rPr lang="sl-SI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Vodilni projekti </a:t>
            </a:r>
            <a:r>
              <a:rPr lang="sl-SI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sl-SI" sz="20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Gateway</a:t>
            </a:r>
            <a:r>
              <a:rPr lang="sl-SI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l-SI" sz="20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flagship</a:t>
            </a:r>
            <a:r>
              <a:rPr lang="sl-SI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r>
              <a:rPr lang="sl-SI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)– izbor najbolj reprezentativnih projektov</a:t>
            </a:r>
          </a:p>
          <a:p>
            <a:pPr lvl="0" algn="just">
              <a:lnSpc>
                <a:spcPct val="115000"/>
              </a:lnSpc>
            </a:pPr>
            <a:endParaRPr lang="sl-SI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528243"/>
            <a:ext cx="2322172" cy="623725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8037897" y="-210457"/>
            <a:ext cx="4443814" cy="307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53" y="0"/>
            <a:ext cx="3823647" cy="208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8" y="650349"/>
            <a:ext cx="4300697" cy="4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962" y="468440"/>
            <a:ext cx="2359105" cy="63325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25666" y="1825625"/>
            <a:ext cx="5025617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sl-SI" sz="2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sl-SI" sz="2400" b="1" dirty="0" smtClean="0">
                <a:solidFill>
                  <a:prstClr val="black"/>
                </a:solidFill>
              </a:rPr>
              <a:t>225 </a:t>
            </a:r>
            <a:r>
              <a:rPr lang="sl-SI" sz="2400" b="1" dirty="0">
                <a:solidFill>
                  <a:prstClr val="black"/>
                </a:solidFill>
              </a:rPr>
              <a:t>vodilnih projektov (</a:t>
            </a:r>
            <a:r>
              <a:rPr lang="sl-SI" sz="2400" b="1" dirty="0" smtClean="0">
                <a:solidFill>
                  <a:prstClr val="black"/>
                </a:solidFill>
              </a:rPr>
              <a:t>87-2023</a:t>
            </a:r>
            <a:r>
              <a:rPr lang="sl-SI" sz="2400" b="1" dirty="0">
                <a:solidFill>
                  <a:prstClr val="black"/>
                </a:solidFill>
              </a:rPr>
              <a:t>, </a:t>
            </a:r>
            <a:r>
              <a:rPr lang="sl-SI" sz="2400" b="1" dirty="0" smtClean="0">
                <a:solidFill>
                  <a:prstClr val="black"/>
                </a:solidFill>
              </a:rPr>
              <a:t>138-2024):</a:t>
            </a:r>
            <a:endParaRPr lang="sl-SI" sz="24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/>
            <a:r>
              <a:rPr lang="sl-SI" sz="2000" dirty="0" smtClean="0">
                <a:solidFill>
                  <a:prstClr val="black"/>
                </a:solidFill>
              </a:rPr>
              <a:t>podnebje in energija (49%), </a:t>
            </a:r>
          </a:p>
          <a:p>
            <a:pPr marL="342900" lvl="0" indent="-342900"/>
            <a:r>
              <a:rPr lang="sl-SI" sz="2000" dirty="0" smtClean="0">
                <a:solidFill>
                  <a:prstClr val="black"/>
                </a:solidFill>
              </a:rPr>
              <a:t>promet </a:t>
            </a:r>
            <a:r>
              <a:rPr lang="sl-SI" sz="2000" dirty="0">
                <a:solidFill>
                  <a:prstClr val="black"/>
                </a:solidFill>
              </a:rPr>
              <a:t>(22%), </a:t>
            </a:r>
          </a:p>
          <a:p>
            <a:pPr marL="342900" lvl="0" indent="-342900"/>
            <a:r>
              <a:rPr lang="sl-SI" sz="2000" dirty="0">
                <a:solidFill>
                  <a:prstClr val="black"/>
                </a:solidFill>
              </a:rPr>
              <a:t>digitalizacija (13%), </a:t>
            </a:r>
          </a:p>
          <a:p>
            <a:pPr marL="342900" lvl="0" indent="-342900"/>
            <a:r>
              <a:rPr lang="sl-SI" sz="2000" dirty="0">
                <a:solidFill>
                  <a:prstClr val="black"/>
                </a:solidFill>
              </a:rPr>
              <a:t>zdravje (9%), </a:t>
            </a:r>
          </a:p>
          <a:p>
            <a:pPr marL="342900" lvl="0" indent="-342900"/>
            <a:r>
              <a:rPr lang="sl-SI" sz="2000" dirty="0">
                <a:solidFill>
                  <a:prstClr val="black"/>
                </a:solidFill>
              </a:rPr>
              <a:t>izobraževanje in raziskave (7%) </a:t>
            </a:r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r>
              <a:rPr lang="sl-SI" sz="1400" i="1" dirty="0" smtClean="0"/>
              <a:t>Vir</a:t>
            </a:r>
            <a:r>
              <a:rPr lang="sl-SI" sz="1400" i="1" dirty="0"/>
              <a:t>: </a:t>
            </a:r>
            <a:r>
              <a:rPr lang="sl-SI" sz="1400" i="1" dirty="0" smtClean="0"/>
              <a:t>Evropska komisija, </a:t>
            </a:r>
            <a:r>
              <a:rPr lang="sl-SI" sz="1400" i="1" dirty="0"/>
              <a:t>DG </a:t>
            </a:r>
            <a:r>
              <a:rPr lang="sl-SI" sz="1400" i="1" dirty="0" smtClean="0"/>
              <a:t>INTPA</a:t>
            </a:r>
            <a:endParaRPr lang="sl-SI" sz="1400" i="1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66" y="593356"/>
            <a:ext cx="4439873" cy="466924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68" y="0"/>
            <a:ext cx="3871932" cy="21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283" y="2055813"/>
            <a:ext cx="6175783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5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460" y="499553"/>
            <a:ext cx="2370778" cy="63639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Geografska porazdelitev vodilnih projektov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869254"/>
          </a:xfrm>
        </p:spPr>
        <p:txBody>
          <a:bodyPr>
            <a:normAutofit/>
          </a:bodyPr>
          <a:lstStyle/>
          <a:p>
            <a:pPr lvl="0"/>
            <a:r>
              <a:rPr lang="sl-SI" sz="2400" dirty="0" smtClean="0">
                <a:solidFill>
                  <a:prstClr val="black"/>
                </a:solidFill>
              </a:rPr>
              <a:t>Afrika/Podsaharska </a:t>
            </a:r>
            <a:r>
              <a:rPr lang="sl-SI" sz="2400" dirty="0">
                <a:solidFill>
                  <a:prstClr val="black"/>
                </a:solidFill>
              </a:rPr>
              <a:t>Afrika (45%)</a:t>
            </a:r>
          </a:p>
          <a:p>
            <a:r>
              <a:rPr lang="sl-SI" sz="2400" dirty="0">
                <a:solidFill>
                  <a:prstClr val="black"/>
                </a:solidFill>
              </a:rPr>
              <a:t>LAC (21%)</a:t>
            </a:r>
          </a:p>
          <a:p>
            <a:r>
              <a:rPr lang="sl-SI" sz="2400" dirty="0" smtClean="0">
                <a:solidFill>
                  <a:prstClr val="black"/>
                </a:solidFill>
              </a:rPr>
              <a:t>Azija </a:t>
            </a:r>
            <a:r>
              <a:rPr lang="sl-SI" sz="2400" dirty="0">
                <a:solidFill>
                  <a:prstClr val="black"/>
                </a:solidFill>
              </a:rPr>
              <a:t>(18%)</a:t>
            </a:r>
          </a:p>
          <a:p>
            <a:pPr lvl="0"/>
            <a:r>
              <a:rPr lang="sl-SI" sz="2400" dirty="0" smtClean="0">
                <a:solidFill>
                  <a:prstClr val="black"/>
                </a:solidFill>
              </a:rPr>
              <a:t>Južno </a:t>
            </a:r>
            <a:r>
              <a:rPr lang="sl-SI" sz="2400" dirty="0">
                <a:solidFill>
                  <a:prstClr val="black"/>
                </a:solidFill>
              </a:rPr>
              <a:t>sosedstvo (8%)</a:t>
            </a:r>
          </a:p>
          <a:p>
            <a:pPr lvl="0"/>
            <a:r>
              <a:rPr lang="sl-SI" sz="2400" dirty="0">
                <a:solidFill>
                  <a:prstClr val="black"/>
                </a:solidFill>
              </a:rPr>
              <a:t>Vzhodno sosedstvo (4%)</a:t>
            </a:r>
          </a:p>
          <a:p>
            <a:pPr lvl="0"/>
            <a:r>
              <a:rPr lang="sl-SI" sz="2400" dirty="0">
                <a:solidFill>
                  <a:prstClr val="black"/>
                </a:solidFill>
              </a:rPr>
              <a:t>Zahodni Balkan (2%)</a:t>
            </a:r>
          </a:p>
          <a:p>
            <a:pPr lvl="0"/>
            <a:r>
              <a:rPr lang="sl-SI" sz="2400" dirty="0" smtClean="0">
                <a:solidFill>
                  <a:prstClr val="black"/>
                </a:solidFill>
              </a:rPr>
              <a:t>Ostalo </a:t>
            </a:r>
            <a:r>
              <a:rPr lang="sl-SI" sz="2400" dirty="0">
                <a:solidFill>
                  <a:prstClr val="black"/>
                </a:solidFill>
              </a:rPr>
              <a:t>(2%)</a:t>
            </a:r>
            <a:endParaRPr lang="sl-SI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7588" y="2020891"/>
            <a:ext cx="4937949" cy="4152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66" y="570824"/>
            <a:ext cx="4147470" cy="436173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53" y="-26294"/>
            <a:ext cx="3871932" cy="21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9788" y="6004997"/>
            <a:ext cx="2640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i="1" dirty="0"/>
              <a:t>Vir: </a:t>
            </a:r>
            <a:r>
              <a:rPr lang="sl-SI" sz="1400" i="1" dirty="0" smtClean="0"/>
              <a:t>Evropska komisija, </a:t>
            </a:r>
            <a:r>
              <a:rPr lang="sl-SI" sz="1400" i="1" dirty="0"/>
              <a:t>DG </a:t>
            </a:r>
            <a:r>
              <a:rPr lang="sl-SI" sz="1400" i="1" dirty="0" smtClean="0"/>
              <a:t>INTPA</a:t>
            </a:r>
            <a:endParaRPr lang="sl-SI" sz="1400" i="1" dirty="0"/>
          </a:p>
        </p:txBody>
      </p:sp>
    </p:spTree>
    <p:extLst>
      <p:ext uri="{BB962C8B-B14F-4D97-AF65-F5344CB8AC3E}">
        <p14:creationId xmlns:p14="http://schemas.microsoft.com/office/powerpoint/2010/main" val="88694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14" y="588332"/>
            <a:ext cx="2419075" cy="6493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370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sl-SI" dirty="0" smtClean="0">
                <a:ea typeface="Calibri" panose="020F0502020204030204" pitchFamily="34" charset="0"/>
                <a:cs typeface="Calibri" panose="020F0502020204030204" pitchFamily="34" charset="0"/>
              </a:rPr>
              <a:t>Vodilni </a:t>
            </a:r>
            <a:r>
              <a:rPr lang="sl-SI" dirty="0">
                <a:ea typeface="Calibri" panose="020F0502020204030204" pitchFamily="34" charset="0"/>
                <a:cs typeface="Calibri" panose="020F0502020204030204" pitchFamily="34" charset="0"/>
              </a:rPr>
              <a:t>projekti (»</a:t>
            </a:r>
            <a:r>
              <a:rPr lang="sl-SI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flagships</a:t>
            </a:r>
            <a:r>
              <a:rPr lang="sl-SI" dirty="0" smtClean="0">
                <a:ea typeface="Calibri" panose="020F0502020204030204" pitchFamily="34" charset="0"/>
                <a:cs typeface="Calibri" panose="020F0502020204030204" pitchFamily="34" charset="0"/>
              </a:rPr>
              <a:t>«) </a:t>
            </a:r>
            <a:r>
              <a:rPr lang="sl-SI" dirty="0"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l-SI" dirty="0" smtClean="0">
                <a:ea typeface="Calibri" panose="020F0502020204030204" pitchFamily="34" charset="0"/>
                <a:cs typeface="Calibri" panose="020F0502020204030204" pitchFamily="34" charset="0"/>
              </a:rPr>
              <a:t>primeri</a:t>
            </a:r>
            <a:endParaRPr lang="sl-SI" sz="3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sl-SI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Sosedstvo</a:t>
            </a:r>
            <a:endParaRPr lang="sl-SI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Medusa</a:t>
            </a: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kabel 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regionalni projekt za izgradnjo objektov za raziskovanje kritičnih surovin v državah </a:t>
            </a:r>
            <a:r>
              <a:rPr lang="sl-SI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evropskega sosedstva</a:t>
            </a: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Zahodnega Balkana in Turčije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obnova </a:t>
            </a: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cest v Moldaviji </a:t>
            </a:r>
            <a:endParaRPr lang="sl-SI" sz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sl-SI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Afrika</a:t>
            </a:r>
          </a:p>
          <a:p>
            <a:pPr>
              <a:tabLst>
                <a:tab pos="457200" algn="l"/>
              </a:tabLst>
            </a:pPr>
            <a:r>
              <a:rPr lang="sl-SI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MAV+ v Nigeriji (izdelava in dostop do cepiv, zdravil in tehnologij)</a:t>
            </a:r>
            <a:endParaRPr lang="sl-SI" sz="1200" dirty="0" smtClean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l-SI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Zahodni </a:t>
            </a:r>
            <a:r>
              <a:rPr lang="sl-SI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Balkan</a:t>
            </a:r>
            <a:endParaRPr lang="sl-SI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trans-balkanski </a:t>
            </a: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električni koridor (Srbija, Črna gora in BiH)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koridor </a:t>
            </a: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železniško povezavo na meji med Severno Makedonijo in Bolgarijo </a:t>
            </a:r>
            <a:endParaRPr lang="sl-SI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err="1" smtClean="0">
                <a:solidFill>
                  <a:schemeClr val="accent1"/>
                </a:solidFill>
                <a:ea typeface="Calibri" panose="020F0502020204030204" pitchFamily="34" charset="0"/>
              </a:rPr>
              <a:t>Medusa</a:t>
            </a:r>
            <a:r>
              <a:rPr lang="sl-SI" dirty="0" smtClean="0">
                <a:solidFill>
                  <a:schemeClr val="accent1"/>
                </a:solidFill>
                <a:ea typeface="Calibri" panose="020F0502020204030204" pitchFamily="34" charset="0"/>
              </a:rPr>
              <a:t> kabel 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352925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400" dirty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izgradnja podmorske komunikacijske infrastrukture za povezavo dveh obal Sredozemskega morja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400" dirty="0" smtClean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7100 </a:t>
            </a:r>
            <a:r>
              <a:rPr lang="sl-SI" sz="1400" dirty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km – najdaljši podmorski optični kabel v Sredozemlju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400" dirty="0" smtClean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povezava </a:t>
            </a:r>
            <a:r>
              <a:rPr lang="sl-SI" sz="1400" dirty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500 univerz in raziskovalnih centrov v mrežo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400" dirty="0" smtClean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342 </a:t>
            </a:r>
            <a:r>
              <a:rPr lang="sl-SI" sz="1400" dirty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milijonov </a:t>
            </a:r>
            <a:r>
              <a:rPr lang="sl-SI" sz="1400" dirty="0" smtClean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EUR </a:t>
            </a:r>
            <a:r>
              <a:rPr lang="sl-SI" sz="1400" dirty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(ocena)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400" u="sng" dirty="0" smtClean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partnerji </a:t>
            </a:r>
            <a:r>
              <a:rPr lang="sl-SI" sz="1400" u="sng" dirty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projekta</a:t>
            </a:r>
            <a:r>
              <a:rPr lang="sl-SI" sz="1400" dirty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: </a:t>
            </a:r>
            <a:r>
              <a:rPr lang="sl-SI" sz="1400" dirty="0" smtClean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EK, EIB, </a:t>
            </a:r>
            <a:r>
              <a:rPr lang="sl-SI" sz="1400" dirty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AFR-IX </a:t>
            </a:r>
            <a:r>
              <a:rPr lang="sl-SI" sz="1400" dirty="0" err="1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Telecom</a:t>
            </a:r>
            <a:r>
              <a:rPr lang="sl-SI" sz="1400" dirty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, Alcatel </a:t>
            </a:r>
            <a:r>
              <a:rPr lang="sl-SI" sz="1400" dirty="0" err="1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Submarine</a:t>
            </a:r>
            <a:r>
              <a:rPr lang="sl-SI" sz="1400" dirty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sl-SI" sz="1400" dirty="0" err="1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Newtworks</a:t>
            </a:r>
            <a:r>
              <a:rPr lang="sl-SI" sz="1400" dirty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, ASREN, GEANT, </a:t>
            </a:r>
            <a:r>
              <a:rPr lang="sl-SI" sz="1400" dirty="0" err="1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Orange</a:t>
            </a:r>
            <a:endParaRPr lang="sl-SI" sz="1400" dirty="0">
              <a:solidFill>
                <a:schemeClr val="accent1"/>
              </a:solidFill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sz="1400" u="sng" dirty="0" smtClean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partnerske </a:t>
            </a:r>
            <a:r>
              <a:rPr lang="sl-SI" sz="1400" u="sng" dirty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države</a:t>
            </a:r>
            <a:r>
              <a:rPr lang="sl-SI" sz="1400" dirty="0">
                <a:solidFill>
                  <a:schemeClr val="accent1"/>
                </a:solidFill>
                <a:ea typeface="Calibri" panose="020F0502020204030204" pitchFamily="34" charset="0"/>
                <a:cs typeface="Symbol" panose="05050102010706020507" pitchFamily="18" charset="2"/>
              </a:rPr>
              <a:t>: Alžirija, Egipt, Maroko, Tunizija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3" y="769799"/>
            <a:ext cx="4346623" cy="45711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68" y="58461"/>
            <a:ext cx="3871932" cy="21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1560" y="5820331"/>
            <a:ext cx="2549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i="1" dirty="0"/>
              <a:t>Vir: </a:t>
            </a:r>
            <a:r>
              <a:rPr lang="sl-SI" sz="1400" i="1" dirty="0" smtClean="0"/>
              <a:t>Evropska komisija, </a:t>
            </a:r>
            <a:r>
              <a:rPr lang="sl-SI" sz="1400" i="1" dirty="0"/>
              <a:t>DG </a:t>
            </a:r>
            <a:r>
              <a:rPr lang="sl-SI" sz="1400" i="1" dirty="0" smtClean="0"/>
              <a:t>INTPA</a:t>
            </a:r>
            <a:endParaRPr lang="sl-SI" sz="1400" i="1" dirty="0"/>
          </a:p>
        </p:txBody>
      </p:sp>
    </p:spTree>
    <p:extLst>
      <p:ext uri="{BB962C8B-B14F-4D97-AF65-F5344CB8AC3E}">
        <p14:creationId xmlns:p14="http://schemas.microsoft.com/office/powerpoint/2010/main" val="170675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1747</TotalTime>
  <Words>914</Words>
  <Application>Microsoft Office PowerPoint</Application>
  <PresentationFormat>Widescreen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Noto Sans</vt:lpstr>
      <vt:lpstr>Republika</vt:lpstr>
      <vt:lpstr>Symbol</vt:lpstr>
      <vt:lpstr>Times New Roman</vt:lpstr>
      <vt:lpstr>Wingdings</vt:lpstr>
      <vt:lpstr>Office Theme</vt:lpstr>
      <vt:lpstr>       Aktivnosti Slovenije v mednarodnem razvojem  sodelovanju </vt:lpstr>
      <vt:lpstr> </vt:lpstr>
      <vt:lpstr>             </vt:lpstr>
      <vt:lpstr>PowerPoint Presentation</vt:lpstr>
      <vt:lpstr>              </vt:lpstr>
      <vt:lpstr>              </vt:lpstr>
      <vt:lpstr>PowerPoint Presentation</vt:lpstr>
      <vt:lpstr>PowerPoint Presentation</vt:lpstr>
      <vt:lpstr>PowerPoint Presentation</vt:lpstr>
      <vt:lpstr>Promocija Global Gateway</vt:lpstr>
      <vt:lpstr>Global Gateway v Sloveniji</vt:lpstr>
      <vt:lpstr>Hvala za pozornost!</vt:lpstr>
    </vt:vector>
  </TitlesOfParts>
  <Company>Ministrstvo za zunanje zadeve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mzz</dc:creator>
  <cp:lastModifiedBy>Slovenia</cp:lastModifiedBy>
  <cp:revision>163</cp:revision>
  <cp:lastPrinted>2024-05-28T15:46:46Z</cp:lastPrinted>
  <dcterms:created xsi:type="dcterms:W3CDTF">2023-09-22T07:00:49Z</dcterms:created>
  <dcterms:modified xsi:type="dcterms:W3CDTF">2024-05-28T15:47:22Z</dcterms:modified>
</cp:coreProperties>
</file>